
<file path=[Content_Types].xml><?xml version="1.0" encoding="utf-8"?>
<Types xmlns="http://schemas.openxmlformats.org/package/2006/content-types">
  <Default Extension="png" ContentType="image/png"/>
  <Default Extension="wmf" ContentType="image/x-w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handoutMasterIdLst>
    <p:handoutMasterId r:id="rId3"/>
  </p:handoutMasterIdLst>
  <p:sldIdLst>
    <p:sldId id="256" r:id="rId2"/>
  </p:sldIdLst>
  <p:sldSz cx="12801600" cy="9601200" type="A3"/>
  <p:notesSz cx="6794500" cy="9931400"/>
  <p:embeddedFontLst>
    <p:embeddedFont>
      <p:font typeface="DefusedRegular"/>
      <p:regular r:id="rId4"/>
    </p:embeddedFont>
    <p:embeddedFont>
      <p:font typeface="Calibri" pitchFamily="34" charset="0"/>
      <p:regular r:id="rId5"/>
      <p:bold r:id="rId6"/>
      <p:italic r:id="rId7"/>
      <p:boldItalic r:id="rId8"/>
    </p:embeddedFont>
  </p:embeddedFontLst>
  <p:defaultTextStyle>
    <a:defPPr>
      <a:defRPr lang="en-US"/>
    </a:defPPr>
    <a:lvl1pPr marL="0" algn="l" defTabSz="1280160" rtl="0" eaLnBrk="1" latinLnBrk="0" hangingPunct="1">
      <a:defRPr sz="2500" kern="1200">
        <a:solidFill>
          <a:schemeClr val="tx1"/>
        </a:solidFill>
        <a:latin typeface="+mn-lt"/>
        <a:ea typeface="+mn-ea"/>
        <a:cs typeface="+mn-cs"/>
      </a:defRPr>
    </a:lvl1pPr>
    <a:lvl2pPr marL="640080" algn="l" defTabSz="1280160" rtl="0" eaLnBrk="1" latinLnBrk="0" hangingPunct="1">
      <a:defRPr sz="2500" kern="1200">
        <a:solidFill>
          <a:schemeClr val="tx1"/>
        </a:solidFill>
        <a:latin typeface="+mn-lt"/>
        <a:ea typeface="+mn-ea"/>
        <a:cs typeface="+mn-cs"/>
      </a:defRPr>
    </a:lvl2pPr>
    <a:lvl3pPr marL="1280160" algn="l" defTabSz="1280160" rtl="0" eaLnBrk="1" latinLnBrk="0" hangingPunct="1">
      <a:defRPr sz="2500" kern="1200">
        <a:solidFill>
          <a:schemeClr val="tx1"/>
        </a:solidFill>
        <a:latin typeface="+mn-lt"/>
        <a:ea typeface="+mn-ea"/>
        <a:cs typeface="+mn-cs"/>
      </a:defRPr>
    </a:lvl3pPr>
    <a:lvl4pPr marL="1920240" algn="l" defTabSz="1280160" rtl="0" eaLnBrk="1" latinLnBrk="0" hangingPunct="1">
      <a:defRPr sz="2500" kern="1200">
        <a:solidFill>
          <a:schemeClr val="tx1"/>
        </a:solidFill>
        <a:latin typeface="+mn-lt"/>
        <a:ea typeface="+mn-ea"/>
        <a:cs typeface="+mn-cs"/>
      </a:defRPr>
    </a:lvl4pPr>
    <a:lvl5pPr marL="2560320" algn="l" defTabSz="1280160" rtl="0" eaLnBrk="1" latinLnBrk="0" hangingPunct="1">
      <a:defRPr sz="2500" kern="1200">
        <a:solidFill>
          <a:schemeClr val="tx1"/>
        </a:solidFill>
        <a:latin typeface="+mn-lt"/>
        <a:ea typeface="+mn-ea"/>
        <a:cs typeface="+mn-cs"/>
      </a:defRPr>
    </a:lvl5pPr>
    <a:lvl6pPr marL="3200400" algn="l" defTabSz="1280160" rtl="0" eaLnBrk="1" latinLnBrk="0" hangingPunct="1">
      <a:defRPr sz="2500" kern="1200">
        <a:solidFill>
          <a:schemeClr val="tx1"/>
        </a:solidFill>
        <a:latin typeface="+mn-lt"/>
        <a:ea typeface="+mn-ea"/>
        <a:cs typeface="+mn-cs"/>
      </a:defRPr>
    </a:lvl6pPr>
    <a:lvl7pPr marL="3840480" algn="l" defTabSz="1280160" rtl="0" eaLnBrk="1" latinLnBrk="0" hangingPunct="1">
      <a:defRPr sz="2500" kern="1200">
        <a:solidFill>
          <a:schemeClr val="tx1"/>
        </a:solidFill>
        <a:latin typeface="+mn-lt"/>
        <a:ea typeface="+mn-ea"/>
        <a:cs typeface="+mn-cs"/>
      </a:defRPr>
    </a:lvl7pPr>
    <a:lvl8pPr marL="4480560" algn="l" defTabSz="1280160" rtl="0" eaLnBrk="1" latinLnBrk="0" hangingPunct="1">
      <a:defRPr sz="2500" kern="1200">
        <a:solidFill>
          <a:schemeClr val="tx1"/>
        </a:solidFill>
        <a:latin typeface="+mn-lt"/>
        <a:ea typeface="+mn-ea"/>
        <a:cs typeface="+mn-cs"/>
      </a:defRPr>
    </a:lvl8pPr>
    <a:lvl9pPr marL="5120640" algn="l" defTabSz="1280160" rtl="0" eaLnBrk="1" latinLnBrk="0" hangingPunct="1">
      <a:defRPr sz="25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64C"/>
    <a:srgbClr val="00293A"/>
    <a:srgbClr val="002736"/>
    <a:srgbClr val="666699"/>
    <a:srgbClr val="333399"/>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73" autoAdjust="0"/>
    <p:restoredTop sz="99516" autoAdjust="0"/>
  </p:normalViewPr>
  <p:slideViewPr>
    <p:cSldViewPr>
      <p:cViewPr varScale="1">
        <p:scale>
          <a:sx n="99" d="100"/>
          <a:sy n="99" d="100"/>
        </p:scale>
        <p:origin x="-966" y="-108"/>
      </p:cViewPr>
      <p:guideLst>
        <p:guide orient="horz" pos="3024"/>
        <p:guide pos="5393"/>
        <p:guide pos="176"/>
        <p:guide pos="7888"/>
        <p:guide pos="267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3" Type="http://schemas.openxmlformats.org/officeDocument/2006/relationships/handoutMaster" Target="handoutMasters/handoutMaster1.xml"/><Relationship Id="rId7" Type="http://schemas.openxmlformats.org/officeDocument/2006/relationships/font" Target="fonts/font4.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heme" Target="theme/theme1.xml"/><Relationship Id="rId5" Type="http://schemas.openxmlformats.org/officeDocument/2006/relationships/font" Target="fonts/font2.fntdata"/><Relationship Id="rId10"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2"/>
            <a:ext cx="2944210" cy="496350"/>
          </a:xfrm>
          <a:prstGeom prst="rect">
            <a:avLst/>
          </a:prstGeom>
        </p:spPr>
        <p:txBody>
          <a:bodyPr vert="horz" lIns="62967" tIns="31483" rIns="62967" bIns="31483" rtlCol="0"/>
          <a:lstStyle>
            <a:lvl1pPr algn="l">
              <a:defRPr sz="900"/>
            </a:lvl1pPr>
          </a:lstStyle>
          <a:p>
            <a:endParaRPr lang="en-GB"/>
          </a:p>
        </p:txBody>
      </p:sp>
      <p:sp>
        <p:nvSpPr>
          <p:cNvPr id="3" name="Date Placeholder 2"/>
          <p:cNvSpPr>
            <a:spLocks noGrp="1"/>
          </p:cNvSpPr>
          <p:nvPr>
            <p:ph type="dt" sz="quarter" idx="1"/>
          </p:nvPr>
        </p:nvSpPr>
        <p:spPr>
          <a:xfrm>
            <a:off x="3848118" y="2"/>
            <a:ext cx="2945298" cy="496350"/>
          </a:xfrm>
          <a:prstGeom prst="rect">
            <a:avLst/>
          </a:prstGeom>
        </p:spPr>
        <p:txBody>
          <a:bodyPr vert="horz" lIns="62967" tIns="31483" rIns="62967" bIns="31483" rtlCol="0"/>
          <a:lstStyle>
            <a:lvl1pPr algn="r">
              <a:defRPr sz="900"/>
            </a:lvl1pPr>
          </a:lstStyle>
          <a:p>
            <a:fld id="{1595E3B5-F145-4E7E-B159-129B73EF8BF4}" type="datetimeFigureOut">
              <a:rPr lang="en-GB" smtClean="0"/>
              <a:pPr/>
              <a:t>23/08/2017</a:t>
            </a:fld>
            <a:endParaRPr lang="en-GB"/>
          </a:p>
        </p:txBody>
      </p:sp>
      <p:sp>
        <p:nvSpPr>
          <p:cNvPr id="4" name="Footer Placeholder 3"/>
          <p:cNvSpPr>
            <a:spLocks noGrp="1"/>
          </p:cNvSpPr>
          <p:nvPr>
            <p:ph type="ftr" sz="quarter" idx="2"/>
          </p:nvPr>
        </p:nvSpPr>
        <p:spPr>
          <a:xfrm>
            <a:off x="2" y="9432856"/>
            <a:ext cx="2944210" cy="496350"/>
          </a:xfrm>
          <a:prstGeom prst="rect">
            <a:avLst/>
          </a:prstGeom>
        </p:spPr>
        <p:txBody>
          <a:bodyPr vert="horz" lIns="62967" tIns="31483" rIns="62967" bIns="31483" rtlCol="0" anchor="b"/>
          <a:lstStyle>
            <a:lvl1pPr algn="l">
              <a:defRPr sz="900"/>
            </a:lvl1pPr>
          </a:lstStyle>
          <a:p>
            <a:endParaRPr lang="en-GB"/>
          </a:p>
        </p:txBody>
      </p:sp>
      <p:sp>
        <p:nvSpPr>
          <p:cNvPr id="5" name="Slide Number Placeholder 4"/>
          <p:cNvSpPr>
            <a:spLocks noGrp="1"/>
          </p:cNvSpPr>
          <p:nvPr>
            <p:ph type="sldNum" sz="quarter" idx="3"/>
          </p:nvPr>
        </p:nvSpPr>
        <p:spPr>
          <a:xfrm>
            <a:off x="3848118" y="9432856"/>
            <a:ext cx="2945298" cy="496350"/>
          </a:xfrm>
          <a:prstGeom prst="rect">
            <a:avLst/>
          </a:prstGeom>
        </p:spPr>
        <p:txBody>
          <a:bodyPr vert="horz" lIns="62967" tIns="31483" rIns="62967" bIns="31483" rtlCol="0" anchor="b"/>
          <a:lstStyle>
            <a:lvl1pPr algn="r">
              <a:defRPr sz="900"/>
            </a:lvl1pPr>
          </a:lstStyle>
          <a:p>
            <a:fld id="{B71C3DE5-7510-429E-BB68-1E1219D9DF70}" type="slidenum">
              <a:rPr lang="en-GB" smtClean="0"/>
              <a:pPr/>
              <a:t>‹#›</a:t>
            </a:fld>
            <a:endParaRPr lang="en-GB"/>
          </a:p>
        </p:txBody>
      </p:sp>
    </p:spTree>
    <p:extLst>
      <p:ext uri="{BB962C8B-B14F-4D97-AF65-F5344CB8AC3E}">
        <p14:creationId xmlns:p14="http://schemas.microsoft.com/office/powerpoint/2010/main" val="2540491328"/>
      </p:ext>
    </p:extLst>
  </p:cSld>
  <p:clrMap bg1="lt1" tx1="dk1" bg2="lt2" tx2="dk2" accent1="accent1" accent2="accent2" accent3="accent3" accent4="accent4" accent5="accent5" accent6="accent6" hlink="hlink" folHlink="folHlink"/>
</p:handoutMaster>
</file>

<file path=ppt/media/image1.jpg>
</file>

<file path=ppt/media/image2.wmf>
</file>

<file path=ppt/media/image3.png>
</file>

<file path=ppt/media/image4.wmf>
</file>

<file path=ppt/media/image5.wmf>
</file>

<file path=ppt/media/image6.wmf>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92288" y="192088"/>
            <a:ext cx="10359400" cy="828000"/>
          </a:xfrm>
          <a:prstGeom prst="rect">
            <a:avLst/>
          </a:prstGeom>
        </p:spPr>
        <p:txBody>
          <a:bodyPr tIns="0" bIns="0" anchor="ctr" anchorCtr="0"/>
          <a:lstStyle>
            <a:lvl1pPr algn="l">
              <a:defRPr sz="2400">
                <a:latin typeface="Arial" panose="020B0604020202020204" pitchFamily="34" charset="0"/>
                <a:cs typeface="Arial" panose="020B0604020202020204" pitchFamily="34" charset="0"/>
              </a:defRPr>
            </a:lvl1pPr>
          </a:lstStyle>
          <a:p>
            <a:r>
              <a:rPr lang="en-US" dirty="0" smtClean="0"/>
              <a:t>Type Your Title Here – Keep it short and punchy</a:t>
            </a:r>
            <a:endParaRPr lang="en-GB" dirty="0"/>
          </a:p>
        </p:txBody>
      </p:sp>
      <p:sp>
        <p:nvSpPr>
          <p:cNvPr id="7" name="Text Placeholder 6"/>
          <p:cNvSpPr>
            <a:spLocks noGrp="1"/>
          </p:cNvSpPr>
          <p:nvPr>
            <p:ph type="body" sz="quarter" idx="13" hasCustomPrompt="1"/>
          </p:nvPr>
        </p:nvSpPr>
        <p:spPr>
          <a:xfrm>
            <a:off x="0" y="2424336"/>
            <a:ext cx="4248000" cy="432000"/>
          </a:xfrm>
          <a:prstGeom prst="rect">
            <a:avLst/>
          </a:prstGeom>
        </p:spPr>
        <p:txBody>
          <a:bodyPr lIns="90000" anchor="ctr"/>
          <a:lstStyle>
            <a:lvl1pPr marL="0" indent="0">
              <a:spcBef>
                <a:spcPts val="0"/>
              </a:spcBef>
              <a:buNone/>
              <a:defRPr sz="1800">
                <a:latin typeface="Arial" panose="020B0604020202020204" pitchFamily="34" charset="0"/>
                <a:cs typeface="Arial" panose="020B0604020202020204" pitchFamily="34" charset="0"/>
              </a:defRPr>
            </a:lvl1pPr>
            <a:lvl2pPr marL="640080" indent="0">
              <a:buNone/>
              <a:defRPr sz="2800"/>
            </a:lvl2pPr>
            <a:lvl3pPr marL="1280160" indent="0">
              <a:buNone/>
              <a:defRPr sz="2400"/>
            </a:lvl3pPr>
            <a:lvl4pPr marL="1920240" indent="0">
              <a:buNone/>
              <a:defRPr sz="1800"/>
            </a:lvl4pPr>
            <a:lvl5pPr marL="2560320" indent="0">
              <a:buNone/>
              <a:defRPr sz="1800"/>
            </a:lvl5pPr>
          </a:lstStyle>
          <a:p>
            <a:pPr lvl="0"/>
            <a:r>
              <a:rPr lang="en-US" dirty="0" smtClean="0"/>
              <a:t>Introduction</a:t>
            </a:r>
          </a:p>
        </p:txBody>
      </p:sp>
      <p:sp>
        <p:nvSpPr>
          <p:cNvPr id="18" name="Text Placeholder 17"/>
          <p:cNvSpPr>
            <a:spLocks noGrp="1"/>
          </p:cNvSpPr>
          <p:nvPr>
            <p:ph type="body" sz="quarter" idx="14" hasCustomPrompt="1"/>
          </p:nvPr>
        </p:nvSpPr>
        <p:spPr>
          <a:xfrm>
            <a:off x="14660" y="1200200"/>
            <a:ext cx="4248000" cy="396000"/>
          </a:xfrm>
          <a:prstGeom prst="rect">
            <a:avLst/>
          </a:prstGeom>
        </p:spPr>
        <p:txBody>
          <a:bodyPr anchor="ctr" anchorCtr="0"/>
          <a:lstStyle>
            <a:lvl1pPr marL="0" indent="0">
              <a:spcBef>
                <a:spcPts val="0"/>
              </a:spcBef>
              <a:buNone/>
              <a:defRPr sz="1800" baseline="0">
                <a:latin typeface="Arial" panose="020B0604020202020204" pitchFamily="34" charset="0"/>
                <a:cs typeface="Arial" panose="020B0604020202020204" pitchFamily="34" charset="0"/>
              </a:defRPr>
            </a:lvl1pPr>
            <a:lvl2pPr marL="640080" indent="0">
              <a:buNone/>
              <a:defRPr sz="1800">
                <a:latin typeface="DefusedRegular" pitchFamily="2" charset="0"/>
              </a:defRPr>
            </a:lvl2pPr>
            <a:lvl3pPr marL="1280160" indent="0">
              <a:buNone/>
              <a:defRPr sz="1800">
                <a:latin typeface="DefusedRegular" pitchFamily="2" charset="0"/>
              </a:defRPr>
            </a:lvl3pPr>
            <a:lvl4pPr marL="1920240" indent="0">
              <a:buNone/>
              <a:defRPr sz="1800">
                <a:latin typeface="DefusedRegular" pitchFamily="2" charset="0"/>
              </a:defRPr>
            </a:lvl4pPr>
            <a:lvl5pPr marL="2560320" indent="0">
              <a:buNone/>
              <a:defRPr sz="1800">
                <a:latin typeface="DefusedRegular" pitchFamily="2" charset="0"/>
              </a:defRPr>
            </a:lvl5pPr>
          </a:lstStyle>
          <a:p>
            <a:pPr lvl="0"/>
            <a:r>
              <a:rPr lang="en-US" dirty="0" smtClean="0"/>
              <a:t>Type your name here</a:t>
            </a:r>
          </a:p>
        </p:txBody>
      </p:sp>
      <p:sp>
        <p:nvSpPr>
          <p:cNvPr id="22" name="Text Placeholder 21"/>
          <p:cNvSpPr>
            <a:spLocks noGrp="1"/>
          </p:cNvSpPr>
          <p:nvPr>
            <p:ph type="body" sz="quarter" idx="16" hasCustomPrompt="1"/>
          </p:nvPr>
        </p:nvSpPr>
        <p:spPr>
          <a:xfrm>
            <a:off x="4240560" y="1200200"/>
            <a:ext cx="4284000" cy="432000"/>
          </a:xfrm>
          <a:prstGeom prst="rect">
            <a:avLst/>
          </a:prstGeom>
        </p:spPr>
        <p:txBody>
          <a:bodyPr lIns="180000" anchor="ctr"/>
          <a:lstStyle>
            <a:lvl1pPr marL="0" indent="0">
              <a:spcBef>
                <a:spcPts val="0"/>
              </a:spcBef>
              <a:buNone/>
              <a:defRPr sz="1800">
                <a:latin typeface="Arial" panose="020B0604020202020204" pitchFamily="34" charset="0"/>
                <a:cs typeface="Arial" panose="020B0604020202020204" pitchFamily="34" charset="0"/>
              </a:defRPr>
            </a:lvl1pPr>
            <a:lvl2pPr>
              <a:defRPr sz="1800">
                <a:latin typeface="DefusedRegular" pitchFamily="2" charset="0"/>
              </a:defRPr>
            </a:lvl2pPr>
            <a:lvl3pPr>
              <a:defRPr sz="1800">
                <a:latin typeface="DefusedRegular" pitchFamily="2" charset="0"/>
              </a:defRPr>
            </a:lvl3pPr>
            <a:lvl4pPr>
              <a:defRPr sz="1800">
                <a:latin typeface="DefusedRegular" pitchFamily="2" charset="0"/>
              </a:defRPr>
            </a:lvl4pPr>
            <a:lvl5pPr>
              <a:defRPr sz="1800">
                <a:latin typeface="DefusedRegular" pitchFamily="2" charset="0"/>
              </a:defRPr>
            </a:lvl5pPr>
          </a:lstStyle>
          <a:p>
            <a:pPr lvl="0"/>
            <a:r>
              <a:rPr lang="en-US" dirty="0" smtClean="0"/>
              <a:t>Approach to Problem</a:t>
            </a:r>
            <a:endParaRPr lang="en-GB" dirty="0"/>
          </a:p>
        </p:txBody>
      </p:sp>
      <p:sp>
        <p:nvSpPr>
          <p:cNvPr id="24" name="Text Placeholder 23"/>
          <p:cNvSpPr>
            <a:spLocks noGrp="1"/>
          </p:cNvSpPr>
          <p:nvPr>
            <p:ph type="body" sz="quarter" idx="17" hasCustomPrompt="1"/>
          </p:nvPr>
        </p:nvSpPr>
        <p:spPr>
          <a:xfrm>
            <a:off x="4240560" y="1704256"/>
            <a:ext cx="4284000" cy="3312000"/>
          </a:xfrm>
          <a:prstGeom prst="rect">
            <a:avLst/>
          </a:prstGeom>
        </p:spPr>
        <p:txBody>
          <a:bodyPr lIns="180000" rIns="180000"/>
          <a:lstStyle>
            <a:lvl1pPr marL="0" indent="0">
              <a:buNone/>
              <a:defRPr sz="1100" baseline="0">
                <a:latin typeface="Arial" pitchFamily="34" charset="0"/>
                <a:cs typeface="Arial" pitchFamily="34" charset="0"/>
              </a:defRPr>
            </a:lvl1pPr>
            <a:lvl2pPr marL="640080" indent="0">
              <a:buNone/>
              <a:defRPr sz="1100">
                <a:latin typeface="Arial" pitchFamily="34" charset="0"/>
                <a:cs typeface="Arial" pitchFamily="34" charset="0"/>
              </a:defRPr>
            </a:lvl2pPr>
            <a:lvl3pPr marL="1280160" indent="0">
              <a:buNone/>
              <a:defRPr sz="1100">
                <a:latin typeface="Arial" pitchFamily="34" charset="0"/>
                <a:cs typeface="Arial" pitchFamily="34" charset="0"/>
              </a:defRPr>
            </a:lvl3pPr>
            <a:lvl4pPr marL="1920240" indent="0">
              <a:buNone/>
              <a:defRPr sz="1100">
                <a:latin typeface="Arial" pitchFamily="34" charset="0"/>
                <a:cs typeface="Arial" pitchFamily="34" charset="0"/>
              </a:defRPr>
            </a:lvl4pPr>
            <a:lvl5pPr marL="2560320" indent="0">
              <a:buNone/>
              <a:defRPr sz="1100">
                <a:latin typeface="Arial" pitchFamily="34" charset="0"/>
                <a:cs typeface="Arial" pitchFamily="34" charset="0"/>
              </a:defRPr>
            </a:lvl5pPr>
          </a:lstStyle>
          <a:p>
            <a:r>
              <a:rPr lang="en-GB" dirty="0" smtClean="0"/>
              <a:t>Describe the approach to the problem here including what experiments you did, what equipment you used, what software you tested and so on using Arial 11 point font. This is a test to see what 120 words looks like; this is the maximum number of words permitted in this section. Describe the approach to the problem here including what experiments you did, what equipment you used, what software you tested and so on using Arial 11 point font. This is a test to see what 120 words looks like; this is the maximum number of words permitted in this section.  Describe the approach to the problem here including what experiments you did, what equipment you used, what software you tested.</a:t>
            </a:r>
            <a:endParaRPr lang="en-GB" dirty="0"/>
          </a:p>
        </p:txBody>
      </p:sp>
      <p:sp>
        <p:nvSpPr>
          <p:cNvPr id="4" name="Text Placeholder 3"/>
          <p:cNvSpPr>
            <a:spLocks noGrp="1"/>
          </p:cNvSpPr>
          <p:nvPr>
            <p:ph type="body" sz="quarter" idx="18" hasCustomPrompt="1"/>
          </p:nvPr>
        </p:nvSpPr>
        <p:spPr>
          <a:xfrm>
            <a:off x="8553600" y="5016624"/>
            <a:ext cx="4248000" cy="432000"/>
          </a:xfrm>
          <a:prstGeom prst="rect">
            <a:avLst/>
          </a:prstGeom>
        </p:spPr>
        <p:txBody>
          <a:bodyPr lIns="180000" anchor="ctr"/>
          <a:lstStyle>
            <a:lvl1pPr marL="0" indent="0">
              <a:buNone/>
              <a:defRPr sz="1800">
                <a:latin typeface="Arial" panose="020B0604020202020204" pitchFamily="34" charset="0"/>
                <a:cs typeface="Arial" panose="020B0604020202020204" pitchFamily="34" charset="0"/>
              </a:defRPr>
            </a:lvl1pPr>
            <a:lvl2pPr marL="640080" indent="0">
              <a:buNone/>
              <a:defRPr sz="1800">
                <a:latin typeface="DefusedRegular" pitchFamily="2" charset="0"/>
              </a:defRPr>
            </a:lvl2pPr>
            <a:lvl3pPr marL="1280160" indent="0">
              <a:buNone/>
              <a:defRPr sz="1800">
                <a:latin typeface="DefusedRegular" pitchFamily="2" charset="0"/>
              </a:defRPr>
            </a:lvl3pPr>
            <a:lvl4pPr marL="1920240" indent="0">
              <a:buNone/>
              <a:defRPr sz="1800">
                <a:latin typeface="DefusedRegular" pitchFamily="2" charset="0"/>
              </a:defRPr>
            </a:lvl4pPr>
            <a:lvl5pPr marL="2560320" indent="0">
              <a:buNone/>
              <a:defRPr sz="1800">
                <a:latin typeface="DefusedRegular" pitchFamily="2" charset="0"/>
              </a:defRPr>
            </a:lvl5pPr>
          </a:lstStyle>
          <a:p>
            <a:pPr lvl="0"/>
            <a:r>
              <a:rPr lang="en-US" dirty="0" smtClean="0"/>
              <a:t>Conclusions</a:t>
            </a:r>
            <a:endParaRPr lang="en-GB" dirty="0"/>
          </a:p>
        </p:txBody>
      </p:sp>
      <p:sp>
        <p:nvSpPr>
          <p:cNvPr id="6" name="Text Placeholder 5"/>
          <p:cNvSpPr>
            <a:spLocks noGrp="1"/>
          </p:cNvSpPr>
          <p:nvPr>
            <p:ph type="body" sz="quarter" idx="19" hasCustomPrompt="1"/>
          </p:nvPr>
        </p:nvSpPr>
        <p:spPr>
          <a:xfrm>
            <a:off x="4240560" y="5016624"/>
            <a:ext cx="4284000" cy="432000"/>
          </a:xfrm>
          <a:prstGeom prst="rect">
            <a:avLst/>
          </a:prstGeom>
        </p:spPr>
        <p:txBody>
          <a:bodyPr lIns="180000" anchor="ctr"/>
          <a:lstStyle>
            <a:lvl1pPr marL="0" indent="0">
              <a:buNone/>
              <a:defRPr sz="1800">
                <a:latin typeface="Arial" panose="020B0604020202020204" pitchFamily="34" charset="0"/>
                <a:cs typeface="Arial" panose="020B0604020202020204" pitchFamily="34" charset="0"/>
              </a:defRPr>
            </a:lvl1pPr>
            <a:lvl2pPr marL="640080" indent="0">
              <a:buNone/>
              <a:defRPr sz="1800">
                <a:latin typeface="DefusedRegular" pitchFamily="2" charset="0"/>
              </a:defRPr>
            </a:lvl2pPr>
            <a:lvl3pPr marL="1280160" indent="0">
              <a:buNone/>
              <a:defRPr sz="1800">
                <a:latin typeface="DefusedRegular" pitchFamily="2" charset="0"/>
              </a:defRPr>
            </a:lvl3pPr>
            <a:lvl4pPr marL="1920240" indent="0">
              <a:buNone/>
              <a:defRPr sz="1800">
                <a:latin typeface="DefusedRegular" pitchFamily="2" charset="0"/>
              </a:defRPr>
            </a:lvl4pPr>
            <a:lvl5pPr marL="2560320" indent="0">
              <a:buNone/>
              <a:defRPr sz="1800">
                <a:latin typeface="DefusedRegular" pitchFamily="2" charset="0"/>
              </a:defRPr>
            </a:lvl5pPr>
          </a:lstStyle>
          <a:p>
            <a:pPr lvl="0"/>
            <a:r>
              <a:rPr lang="en-US" dirty="0" smtClean="0"/>
              <a:t>Summary of Results</a:t>
            </a:r>
            <a:endParaRPr lang="en-GB" dirty="0"/>
          </a:p>
        </p:txBody>
      </p:sp>
      <p:sp>
        <p:nvSpPr>
          <p:cNvPr id="9" name="Text Placeholder 8"/>
          <p:cNvSpPr>
            <a:spLocks noGrp="1"/>
          </p:cNvSpPr>
          <p:nvPr>
            <p:ph type="body" sz="quarter" idx="20" hasCustomPrompt="1"/>
          </p:nvPr>
        </p:nvSpPr>
        <p:spPr>
          <a:xfrm>
            <a:off x="4251640" y="5448671"/>
            <a:ext cx="4284000" cy="3137393"/>
          </a:xfrm>
          <a:prstGeom prst="rect">
            <a:avLst/>
          </a:prstGeom>
        </p:spPr>
        <p:txBody>
          <a:bodyPr lIns="180000" rIns="180000"/>
          <a:lstStyle>
            <a:lvl1pPr marL="0" indent="0">
              <a:buNone/>
              <a:defRPr sz="1100" baseline="0">
                <a:latin typeface="Arial" pitchFamily="34" charset="0"/>
                <a:cs typeface="Arial" pitchFamily="34" charset="0"/>
              </a:defRPr>
            </a:lvl1pPr>
            <a:lvl2pPr marL="640080" indent="0">
              <a:buNone/>
              <a:defRPr sz="1100">
                <a:latin typeface="Arial" pitchFamily="34" charset="0"/>
                <a:cs typeface="Arial" pitchFamily="34" charset="0"/>
              </a:defRPr>
            </a:lvl2pPr>
            <a:lvl3pPr marL="1280160" indent="0">
              <a:buNone/>
              <a:defRPr sz="1100">
                <a:latin typeface="Arial" pitchFamily="34" charset="0"/>
                <a:cs typeface="Arial" pitchFamily="34" charset="0"/>
              </a:defRPr>
            </a:lvl3pPr>
            <a:lvl4pPr marL="1920240" indent="0">
              <a:buNone/>
              <a:defRPr sz="1100">
                <a:latin typeface="Arial" pitchFamily="34" charset="0"/>
                <a:cs typeface="Arial" pitchFamily="34" charset="0"/>
              </a:defRPr>
            </a:lvl4pPr>
            <a:lvl5pPr marL="2560320" indent="0">
              <a:buNone/>
              <a:defRPr sz="1100">
                <a:latin typeface="Arial" pitchFamily="34" charset="0"/>
                <a:cs typeface="Arial" pitchFamily="34" charset="0"/>
              </a:defRPr>
            </a:lvl5pPr>
          </a:lstStyle>
          <a:p>
            <a:r>
              <a:rPr lang="en-GB" dirty="0" smtClean="0"/>
              <a:t>Summarise your results here using Arial 11pt font.  This is a test to see what 140 words looks like; this is the maximum number of words permitted in this, the largest, section.  Summarise your results here using Arial 11pt font.  This is a test to see what 140 words looks like; this is the maximum number of words permitted in this, the largest, section.  Summarise your results here using Arial 11pt font.  This is a test to see what 140 words looks like; this is the maximum number of words permitted in this, the largest, section.  Summarise your results here using Arial 11pt font.  This is a test to see what 140 words looks like; this is the maximum number of words permitted in this, the largest, section.    Summarise your results here using Arial 11pt font.  Summarise your results here.</a:t>
            </a:r>
            <a:endParaRPr lang="en-GB" dirty="0"/>
          </a:p>
        </p:txBody>
      </p:sp>
      <p:sp>
        <p:nvSpPr>
          <p:cNvPr id="11" name="Text Placeholder 10"/>
          <p:cNvSpPr>
            <a:spLocks noGrp="1"/>
          </p:cNvSpPr>
          <p:nvPr>
            <p:ph type="body" sz="quarter" idx="21" hasCustomPrompt="1"/>
          </p:nvPr>
        </p:nvSpPr>
        <p:spPr>
          <a:xfrm>
            <a:off x="8564712" y="5448672"/>
            <a:ext cx="4248000" cy="3167984"/>
          </a:xfrm>
          <a:prstGeom prst="rect">
            <a:avLst/>
          </a:prstGeom>
        </p:spPr>
        <p:txBody>
          <a:bodyPr lIns="180000" rIns="180000"/>
          <a:lstStyle>
            <a:lvl1pPr marL="0" marR="0" indent="0" algn="l" defTabSz="1280160" rtl="0" eaLnBrk="1" fontAlgn="auto" latinLnBrk="0" hangingPunct="1">
              <a:lnSpc>
                <a:spcPct val="100000"/>
              </a:lnSpc>
              <a:spcBef>
                <a:spcPct val="20000"/>
              </a:spcBef>
              <a:spcAft>
                <a:spcPts val="0"/>
              </a:spcAft>
              <a:buClrTx/>
              <a:buSzTx/>
              <a:buFont typeface="Arial" pitchFamily="34" charset="0"/>
              <a:buNone/>
              <a:tabLst/>
              <a:defRPr sz="1100" baseline="0">
                <a:latin typeface="Arial" pitchFamily="34" charset="0"/>
                <a:cs typeface="Arial" pitchFamily="34" charset="0"/>
              </a:defRPr>
            </a:lvl1pPr>
            <a:lvl2pPr marL="640080" indent="0">
              <a:buNone/>
              <a:defRPr sz="1100">
                <a:latin typeface="Arial" pitchFamily="34" charset="0"/>
                <a:cs typeface="Arial" pitchFamily="34" charset="0"/>
              </a:defRPr>
            </a:lvl2pPr>
            <a:lvl3pPr marL="1280160" indent="0">
              <a:buNone/>
              <a:defRPr sz="1100">
                <a:latin typeface="Arial" pitchFamily="34" charset="0"/>
                <a:cs typeface="Arial" pitchFamily="34" charset="0"/>
              </a:defRPr>
            </a:lvl3pPr>
            <a:lvl4pPr marL="1920240" indent="0">
              <a:buNone/>
              <a:defRPr sz="1100">
                <a:latin typeface="Arial" pitchFamily="34" charset="0"/>
                <a:cs typeface="Arial" pitchFamily="34" charset="0"/>
              </a:defRPr>
            </a:lvl4pPr>
            <a:lvl5pPr marL="2560320" indent="0">
              <a:buNone/>
              <a:defRPr sz="1100">
                <a:latin typeface="Arial" pitchFamily="34" charset="0"/>
                <a:cs typeface="Arial" pitchFamily="34" charset="0"/>
              </a:defRPr>
            </a:lvl5pPr>
          </a:lstStyle>
          <a:p>
            <a:pPr algn="just"/>
            <a:r>
              <a:rPr lang="en-GB" dirty="0" smtClean="0"/>
              <a:t>Type your conclusions here using Arial 11pt font.  This is a test to see what 80 words looks like; this is the maximum number of words permitted in this section. Type your conclusions here using Arial 11pt font.  This is a test to see what 80 words looks like; this is the maximum number of words permitted in this section. Type your conclusions here using Arial 11pt font.  </a:t>
            </a:r>
            <a:endParaRPr lang="en-GB" dirty="0"/>
          </a:p>
        </p:txBody>
      </p:sp>
      <p:sp>
        <p:nvSpPr>
          <p:cNvPr id="13" name="Text Placeholder 12"/>
          <p:cNvSpPr>
            <a:spLocks noGrp="1"/>
          </p:cNvSpPr>
          <p:nvPr>
            <p:ph type="body" sz="quarter" idx="22" hasCustomPrompt="1"/>
          </p:nvPr>
        </p:nvSpPr>
        <p:spPr>
          <a:xfrm>
            <a:off x="0" y="1704256"/>
            <a:ext cx="4248000" cy="720000"/>
          </a:xfrm>
          <a:prstGeom prst="rect">
            <a:avLst/>
          </a:prstGeom>
        </p:spPr>
        <p:txBody>
          <a:bodyPr anchor="ctr" anchorCtr="0"/>
          <a:lstStyle>
            <a:lvl1pPr marL="0" indent="0">
              <a:buNone/>
              <a:defRPr sz="1800">
                <a:latin typeface="Arial" panose="020B0604020202020204" pitchFamily="34" charset="0"/>
                <a:cs typeface="Arial" panose="020B0604020202020204" pitchFamily="34" charset="0"/>
              </a:defRPr>
            </a:lvl1pPr>
            <a:lvl2pPr marL="640080" indent="0">
              <a:buNone/>
              <a:defRPr sz="1800">
                <a:latin typeface="DefusedRegular" pitchFamily="2" charset="0"/>
              </a:defRPr>
            </a:lvl2pPr>
            <a:lvl3pPr marL="1280160" indent="0">
              <a:buNone/>
              <a:defRPr sz="1800">
                <a:latin typeface="DefusedRegular" pitchFamily="2" charset="0"/>
              </a:defRPr>
            </a:lvl3pPr>
            <a:lvl4pPr marL="1920240" indent="0">
              <a:buNone/>
              <a:defRPr sz="1800">
                <a:latin typeface="DefusedRegular" pitchFamily="2" charset="0"/>
              </a:defRPr>
            </a:lvl4pPr>
            <a:lvl5pPr marL="2560320" indent="0">
              <a:buNone/>
              <a:defRPr sz="1800">
                <a:latin typeface="DefusedRegular" pitchFamily="2" charset="0"/>
              </a:defRPr>
            </a:lvl5pPr>
          </a:lstStyle>
          <a:p>
            <a:pPr lvl="0"/>
            <a:r>
              <a:rPr lang="en-US" dirty="0" smtClean="0"/>
              <a:t>Supervisor –Supervisor’s name here</a:t>
            </a:r>
          </a:p>
          <a:p>
            <a:pPr lvl="0"/>
            <a:r>
              <a:rPr lang="en-US" dirty="0" smtClean="0"/>
              <a:t>	Supervisor’s name here</a:t>
            </a:r>
            <a:endParaRPr lang="en-GB" dirty="0"/>
          </a:p>
        </p:txBody>
      </p:sp>
      <p:sp>
        <p:nvSpPr>
          <p:cNvPr id="15" name="Text Placeholder 14"/>
          <p:cNvSpPr>
            <a:spLocks noGrp="1"/>
          </p:cNvSpPr>
          <p:nvPr>
            <p:ph type="body" sz="quarter" idx="24" hasCustomPrompt="1"/>
          </p:nvPr>
        </p:nvSpPr>
        <p:spPr>
          <a:xfrm>
            <a:off x="0" y="2928392"/>
            <a:ext cx="4248000" cy="3240360"/>
          </a:xfrm>
          <a:prstGeom prst="rect">
            <a:avLst/>
          </a:prstGeom>
        </p:spPr>
        <p:txBody>
          <a:bodyPr lIns="90000" rIns="180000"/>
          <a:lstStyle>
            <a:lvl1pPr marL="0" indent="0">
              <a:buFontTx/>
              <a:buNone/>
              <a:defRPr sz="1100">
                <a:latin typeface="Arial" pitchFamily="34" charset="0"/>
                <a:cs typeface="Arial" pitchFamily="34" charset="0"/>
              </a:defRPr>
            </a:lvl1pPr>
            <a:lvl2pPr marL="640080" indent="0">
              <a:buFontTx/>
              <a:buNone/>
              <a:defRPr sz="1100">
                <a:latin typeface="Arial" pitchFamily="34" charset="0"/>
                <a:cs typeface="Arial" pitchFamily="34" charset="0"/>
              </a:defRPr>
            </a:lvl2pPr>
            <a:lvl3pPr marL="1280160" indent="0">
              <a:buFontTx/>
              <a:buNone/>
              <a:defRPr sz="1100">
                <a:latin typeface="Arial" pitchFamily="34" charset="0"/>
                <a:cs typeface="Arial" pitchFamily="34" charset="0"/>
              </a:defRPr>
            </a:lvl3pPr>
            <a:lvl4pPr marL="1920240" indent="0">
              <a:buFontTx/>
              <a:buNone/>
              <a:defRPr sz="1100">
                <a:latin typeface="Arial" pitchFamily="34" charset="0"/>
                <a:cs typeface="Arial" pitchFamily="34" charset="0"/>
              </a:defRPr>
            </a:lvl4pPr>
            <a:lvl5pPr marL="2560320" indent="0">
              <a:buFontTx/>
              <a:buNone/>
              <a:defRPr sz="1100">
                <a:latin typeface="Arial" pitchFamily="34" charset="0"/>
                <a:cs typeface="Arial" pitchFamily="34" charset="0"/>
              </a:defRPr>
            </a:lvl5pPr>
          </a:lstStyle>
          <a:p>
            <a:r>
              <a:rPr lang="en-GB" dirty="0" smtClean="0"/>
              <a:t>Type your introduction here using Arial 11pt font with a clear statement of the aims and objectives of your project. This is a test to see what 100 words looks like; this is the maximum number of words permitted in this section.  Type your introduction here using Arial 11pt font with a clear statement of the aims and objectives of your project. This is a test to see what 100 words looks like; this is the maximum number of words permitted in this section.  Type your introduction here using Arial 11pt font with a clear statement of aims and objectives.</a:t>
            </a:r>
            <a:endParaRPr lang="en-GB" dirty="0"/>
          </a:p>
        </p:txBody>
      </p:sp>
    </p:spTree>
    <p:extLst>
      <p:ext uri="{BB962C8B-B14F-4D97-AF65-F5344CB8AC3E}">
        <p14:creationId xmlns:p14="http://schemas.microsoft.com/office/powerpoint/2010/main" val="1498511797"/>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Line 15"/>
          <p:cNvSpPr>
            <a:spLocks noChangeShapeType="1"/>
          </p:cNvSpPr>
          <p:nvPr userDrawn="1"/>
        </p:nvSpPr>
        <p:spPr bwMode="auto">
          <a:xfrm flipH="1" flipV="1">
            <a:off x="4233713" y="1200199"/>
            <a:ext cx="13199" cy="7393683"/>
          </a:xfrm>
          <a:prstGeom prst="line">
            <a:avLst/>
          </a:prstGeom>
          <a:noFill/>
          <a:ln w="50800">
            <a:solidFill>
              <a:srgbClr val="00364C"/>
            </a:solidFill>
            <a:round/>
            <a:headEnd/>
            <a:tailEnd/>
          </a:ln>
          <a:effectLst/>
        </p:spPr>
        <p:txBody>
          <a:bodyPr/>
          <a:lstStyle/>
          <a:p>
            <a:pPr>
              <a:defRPr/>
            </a:pPr>
            <a:endParaRPr lang="fr-FR"/>
          </a:p>
        </p:txBody>
      </p:sp>
      <p:sp>
        <p:nvSpPr>
          <p:cNvPr id="9" name="Line 18"/>
          <p:cNvSpPr>
            <a:spLocks noChangeShapeType="1"/>
          </p:cNvSpPr>
          <p:nvPr userDrawn="1"/>
        </p:nvSpPr>
        <p:spPr bwMode="auto">
          <a:xfrm>
            <a:off x="6352" y="8597058"/>
            <a:ext cx="12836525" cy="0"/>
          </a:xfrm>
          <a:prstGeom prst="line">
            <a:avLst/>
          </a:prstGeom>
          <a:noFill/>
          <a:ln w="50800">
            <a:solidFill>
              <a:srgbClr val="00364C"/>
            </a:solidFill>
            <a:round/>
            <a:headEnd/>
            <a:tailEnd/>
          </a:ln>
          <a:effectLst/>
        </p:spPr>
        <p:txBody>
          <a:bodyPr/>
          <a:lstStyle/>
          <a:p>
            <a:pPr>
              <a:defRPr/>
            </a:pPr>
            <a:endParaRPr lang="fr-FR"/>
          </a:p>
        </p:txBody>
      </p:sp>
      <p:sp>
        <p:nvSpPr>
          <p:cNvPr id="11" name="Line 27"/>
          <p:cNvSpPr>
            <a:spLocks noChangeShapeType="1"/>
          </p:cNvSpPr>
          <p:nvPr userDrawn="1"/>
        </p:nvSpPr>
        <p:spPr bwMode="auto">
          <a:xfrm>
            <a:off x="-1088" y="1632248"/>
            <a:ext cx="4248000" cy="0"/>
          </a:xfrm>
          <a:prstGeom prst="line">
            <a:avLst/>
          </a:prstGeom>
          <a:noFill/>
          <a:ln w="50800">
            <a:solidFill>
              <a:srgbClr val="00364C"/>
            </a:solidFill>
            <a:round/>
            <a:headEnd/>
            <a:tailEnd/>
          </a:ln>
          <a:effectLst/>
        </p:spPr>
        <p:txBody>
          <a:bodyPr/>
          <a:lstStyle/>
          <a:p>
            <a:pPr>
              <a:defRPr/>
            </a:pPr>
            <a:endParaRPr lang="fr-FR"/>
          </a:p>
        </p:txBody>
      </p:sp>
      <p:sp>
        <p:nvSpPr>
          <p:cNvPr id="13" name="Line 32"/>
          <p:cNvSpPr>
            <a:spLocks noChangeShapeType="1"/>
          </p:cNvSpPr>
          <p:nvPr userDrawn="1"/>
        </p:nvSpPr>
        <p:spPr bwMode="auto">
          <a:xfrm flipH="1" flipV="1">
            <a:off x="8572154" y="1200198"/>
            <a:ext cx="0" cy="7393684"/>
          </a:xfrm>
          <a:prstGeom prst="line">
            <a:avLst/>
          </a:prstGeom>
          <a:noFill/>
          <a:ln w="50800">
            <a:solidFill>
              <a:srgbClr val="00364C"/>
            </a:solidFill>
            <a:round/>
            <a:headEnd/>
            <a:tailEnd/>
          </a:ln>
          <a:effectLst/>
        </p:spPr>
        <p:txBody>
          <a:bodyPr/>
          <a:lstStyle/>
          <a:p>
            <a:pPr>
              <a:defRPr/>
            </a:pPr>
            <a:endParaRPr lang="fr-FR"/>
          </a:p>
        </p:txBody>
      </p:sp>
      <p:sp>
        <p:nvSpPr>
          <p:cNvPr id="15" name="Line 41"/>
          <p:cNvSpPr>
            <a:spLocks noChangeShapeType="1"/>
          </p:cNvSpPr>
          <p:nvPr userDrawn="1"/>
        </p:nvSpPr>
        <p:spPr bwMode="auto">
          <a:xfrm>
            <a:off x="6352" y="1200200"/>
            <a:ext cx="12836526" cy="0"/>
          </a:xfrm>
          <a:prstGeom prst="line">
            <a:avLst/>
          </a:prstGeom>
          <a:noFill/>
          <a:ln w="50800">
            <a:solidFill>
              <a:srgbClr val="00364C"/>
            </a:solidFill>
            <a:round/>
            <a:headEnd/>
            <a:tailEnd/>
          </a:ln>
          <a:effectLst/>
        </p:spPr>
        <p:txBody>
          <a:bodyPr/>
          <a:lstStyle/>
          <a:p>
            <a:pPr>
              <a:defRPr/>
            </a:pPr>
            <a:endParaRPr lang="fr-FR"/>
          </a:p>
        </p:txBody>
      </p:sp>
      <p:sp>
        <p:nvSpPr>
          <p:cNvPr id="17" name="Line 54"/>
          <p:cNvSpPr>
            <a:spLocks noChangeShapeType="1"/>
          </p:cNvSpPr>
          <p:nvPr userDrawn="1"/>
        </p:nvSpPr>
        <p:spPr bwMode="auto">
          <a:xfrm>
            <a:off x="-14287" y="2424336"/>
            <a:ext cx="4248000" cy="0"/>
          </a:xfrm>
          <a:prstGeom prst="line">
            <a:avLst/>
          </a:prstGeom>
          <a:noFill/>
          <a:ln w="50800">
            <a:solidFill>
              <a:srgbClr val="00364C"/>
            </a:solidFill>
            <a:round/>
            <a:headEnd/>
            <a:tailEnd/>
          </a:ln>
          <a:effectLst/>
        </p:spPr>
        <p:txBody>
          <a:bodyPr/>
          <a:lstStyle/>
          <a:p>
            <a:pPr>
              <a:defRPr/>
            </a:pPr>
            <a:endParaRPr lang="fr-FR"/>
          </a:p>
        </p:txBody>
      </p:sp>
      <p:sp>
        <p:nvSpPr>
          <p:cNvPr id="14" name="TextBox 13"/>
          <p:cNvSpPr txBox="1"/>
          <p:nvPr userDrawn="1"/>
        </p:nvSpPr>
        <p:spPr>
          <a:xfrm>
            <a:off x="-7936" y="8793505"/>
            <a:ext cx="3030712" cy="369332"/>
          </a:xfrm>
          <a:prstGeom prst="rect">
            <a:avLst/>
          </a:prstGeom>
          <a:noFill/>
        </p:spPr>
        <p:txBody>
          <a:bodyPr wrap="square" lIns="180000" rtlCol="0">
            <a:spAutoFit/>
          </a:bodyPr>
          <a:lstStyle/>
          <a:p>
            <a:r>
              <a:rPr lang="en-GB" sz="1800" dirty="0" smtClean="0">
                <a:latin typeface="Arial" panose="020B0604020202020204" pitchFamily="34" charset="0"/>
                <a:cs typeface="Arial" panose="020B0604020202020204" pitchFamily="34" charset="0"/>
              </a:rPr>
              <a:t>September 2017</a:t>
            </a:r>
            <a:endParaRPr lang="en-GB" sz="1800" dirty="0">
              <a:latin typeface="Arial" panose="020B0604020202020204" pitchFamily="34" charset="0"/>
              <a:cs typeface="Arial" panose="020B0604020202020204" pitchFamily="34" charset="0"/>
            </a:endParaRPr>
          </a:p>
        </p:txBody>
      </p:sp>
      <p:sp>
        <p:nvSpPr>
          <p:cNvPr id="18" name="TextBox 17"/>
          <p:cNvSpPr txBox="1"/>
          <p:nvPr userDrawn="1"/>
        </p:nvSpPr>
        <p:spPr>
          <a:xfrm>
            <a:off x="3598840" y="8597058"/>
            <a:ext cx="5616624" cy="646331"/>
          </a:xfrm>
          <a:prstGeom prst="rect">
            <a:avLst/>
          </a:prstGeom>
          <a:noFill/>
        </p:spPr>
        <p:txBody>
          <a:bodyPr wrap="square" rtlCol="0">
            <a:spAutoFit/>
          </a:bodyPr>
          <a:lstStyle/>
          <a:p>
            <a:pPr algn="ctr"/>
            <a:r>
              <a:rPr lang="en-GB" sz="1800" dirty="0" smtClean="0">
                <a:latin typeface="Arial" panose="020B0604020202020204" pitchFamily="34" charset="0"/>
                <a:cs typeface="Arial" panose="020B0604020202020204" pitchFamily="34" charset="0"/>
              </a:rPr>
              <a:t>MSc</a:t>
            </a:r>
            <a:r>
              <a:rPr lang="en-GB" sz="1800" baseline="0" dirty="0" smtClean="0">
                <a:latin typeface="Arial" panose="020B0604020202020204" pitchFamily="34" charset="0"/>
                <a:cs typeface="Arial" panose="020B0604020202020204" pitchFamily="34" charset="0"/>
              </a:rPr>
              <a:t> Aerospace Dynamics</a:t>
            </a:r>
          </a:p>
          <a:p>
            <a:pPr algn="ctr"/>
            <a:r>
              <a:rPr lang="en-GB" sz="1800" baseline="0" dirty="0" smtClean="0">
                <a:latin typeface="Arial" panose="020B0604020202020204" pitchFamily="34" charset="0"/>
                <a:cs typeface="Arial" panose="020B0604020202020204" pitchFamily="34" charset="0"/>
              </a:rPr>
              <a:t>School of Aerospace, Transport and Manufacturing</a:t>
            </a:r>
            <a:endParaRPr lang="en-GB" sz="1800" dirty="0">
              <a:latin typeface="Arial" panose="020B0604020202020204" pitchFamily="34" charset="0"/>
              <a:cs typeface="Arial" panose="020B0604020202020204" pitchFamily="34" charset="0"/>
            </a:endParaRP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8538" y="80163"/>
            <a:ext cx="1007574" cy="1007574"/>
          </a:xfrm>
          <a:prstGeom prst="rect">
            <a:avLst/>
          </a:prstGeom>
        </p:spPr>
      </p:pic>
    </p:spTree>
    <p:extLst>
      <p:ext uri="{BB962C8B-B14F-4D97-AF65-F5344CB8AC3E}">
        <p14:creationId xmlns:p14="http://schemas.microsoft.com/office/powerpoint/2010/main" val="3024609346"/>
      </p:ext>
    </p:extLst>
  </p:cSld>
  <p:clrMap bg1="lt1" tx1="dk1" bg2="lt2" tx2="dk2" accent1="accent1" accent2="accent2" accent3="accent3" accent4="accent4" accent5="accent5" accent6="accent6" hlink="hlink" folHlink="folHlink"/>
  <p:sldLayoutIdLst>
    <p:sldLayoutId id="2147483661" r:id="rId1"/>
  </p:sldLayoutIdLst>
  <p:timing>
    <p:tnLst>
      <p:par>
        <p:cTn id="1" dur="indefinite" restart="never" nodeType="tmRoot"/>
      </p:par>
    </p:tnLst>
  </p:timing>
  <p:txStyles>
    <p:titleStyle>
      <a:lvl1pPr algn="ctr" defTabSz="1280160" rtl="0" eaLnBrk="1" latinLnBrk="0" hangingPunct="1">
        <a:spcBef>
          <a:spcPct val="0"/>
        </a:spcBef>
        <a:buNone/>
        <a:defRPr sz="6200" kern="1200">
          <a:solidFill>
            <a:schemeClr val="tx1"/>
          </a:solidFill>
          <a:latin typeface="+mj-lt"/>
          <a:ea typeface="+mj-ea"/>
          <a:cs typeface="+mj-cs"/>
        </a:defRPr>
      </a:lvl1pPr>
    </p:titleStyle>
    <p:bodyStyle>
      <a:lvl1pPr marL="480060" indent="-480060" algn="l" defTabSz="1280160" rtl="0" eaLnBrk="1" latinLnBrk="0" hangingPunct="1">
        <a:spcBef>
          <a:spcPct val="20000"/>
        </a:spcBef>
        <a:buFont typeface="Arial" pitchFamily="34" charset="0"/>
        <a:buChar char="•"/>
        <a:defRPr sz="4500" kern="1200">
          <a:solidFill>
            <a:schemeClr val="tx1"/>
          </a:solidFill>
          <a:latin typeface="+mn-lt"/>
          <a:ea typeface="+mn-ea"/>
          <a:cs typeface="+mn-cs"/>
        </a:defRPr>
      </a:lvl1pPr>
      <a:lvl2pPr marL="1040130" indent="-400050" algn="l" defTabSz="1280160" rtl="0" eaLnBrk="1" latinLnBrk="0" hangingPunct="1">
        <a:spcBef>
          <a:spcPct val="20000"/>
        </a:spcBef>
        <a:buFont typeface="Arial" pitchFamily="34" charset="0"/>
        <a:buChar char="–"/>
        <a:defRPr sz="3900" kern="1200">
          <a:solidFill>
            <a:schemeClr val="tx1"/>
          </a:solidFill>
          <a:latin typeface="+mn-lt"/>
          <a:ea typeface="+mn-ea"/>
          <a:cs typeface="+mn-cs"/>
        </a:defRPr>
      </a:lvl2pPr>
      <a:lvl3pPr marL="1600200" indent="-320040" algn="l" defTabSz="1280160" rtl="0" eaLnBrk="1" latinLnBrk="0" hangingPunct="1">
        <a:spcBef>
          <a:spcPct val="20000"/>
        </a:spcBef>
        <a:buFont typeface="Arial" pitchFamily="34" charset="0"/>
        <a:buChar char="•"/>
        <a:defRPr sz="3400" kern="1200">
          <a:solidFill>
            <a:schemeClr val="tx1"/>
          </a:solidFill>
          <a:latin typeface="+mn-lt"/>
          <a:ea typeface="+mn-ea"/>
          <a:cs typeface="+mn-cs"/>
        </a:defRPr>
      </a:lvl3pPr>
      <a:lvl4pPr marL="224028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4pPr>
      <a:lvl5pPr marL="288036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5pPr>
      <a:lvl6pPr marL="352044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6052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0060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4068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9pPr>
    </p:bodyStyle>
    <p:otherStyle>
      <a:defPPr>
        <a:defRPr lang="en-US"/>
      </a:defPPr>
      <a:lvl1pPr marL="0" algn="l" defTabSz="1280160" rtl="0" eaLnBrk="1" latinLnBrk="0" hangingPunct="1">
        <a:defRPr sz="2500" kern="1200">
          <a:solidFill>
            <a:schemeClr val="tx1"/>
          </a:solidFill>
          <a:latin typeface="+mn-lt"/>
          <a:ea typeface="+mn-ea"/>
          <a:cs typeface="+mn-cs"/>
        </a:defRPr>
      </a:lvl1pPr>
      <a:lvl2pPr marL="640080" algn="l" defTabSz="1280160" rtl="0" eaLnBrk="1" latinLnBrk="0" hangingPunct="1">
        <a:defRPr sz="2500" kern="1200">
          <a:solidFill>
            <a:schemeClr val="tx1"/>
          </a:solidFill>
          <a:latin typeface="+mn-lt"/>
          <a:ea typeface="+mn-ea"/>
          <a:cs typeface="+mn-cs"/>
        </a:defRPr>
      </a:lvl2pPr>
      <a:lvl3pPr marL="1280160" algn="l" defTabSz="1280160" rtl="0" eaLnBrk="1" latinLnBrk="0" hangingPunct="1">
        <a:defRPr sz="2500" kern="1200">
          <a:solidFill>
            <a:schemeClr val="tx1"/>
          </a:solidFill>
          <a:latin typeface="+mn-lt"/>
          <a:ea typeface="+mn-ea"/>
          <a:cs typeface="+mn-cs"/>
        </a:defRPr>
      </a:lvl3pPr>
      <a:lvl4pPr marL="1920240" algn="l" defTabSz="1280160" rtl="0" eaLnBrk="1" latinLnBrk="0" hangingPunct="1">
        <a:defRPr sz="2500" kern="1200">
          <a:solidFill>
            <a:schemeClr val="tx1"/>
          </a:solidFill>
          <a:latin typeface="+mn-lt"/>
          <a:ea typeface="+mn-ea"/>
          <a:cs typeface="+mn-cs"/>
        </a:defRPr>
      </a:lvl4pPr>
      <a:lvl5pPr marL="2560320" algn="l" defTabSz="1280160" rtl="0" eaLnBrk="1" latinLnBrk="0" hangingPunct="1">
        <a:defRPr sz="2500" kern="1200">
          <a:solidFill>
            <a:schemeClr val="tx1"/>
          </a:solidFill>
          <a:latin typeface="+mn-lt"/>
          <a:ea typeface="+mn-ea"/>
          <a:cs typeface="+mn-cs"/>
        </a:defRPr>
      </a:lvl5pPr>
      <a:lvl6pPr marL="3200400" algn="l" defTabSz="1280160" rtl="0" eaLnBrk="1" latinLnBrk="0" hangingPunct="1">
        <a:defRPr sz="2500" kern="1200">
          <a:solidFill>
            <a:schemeClr val="tx1"/>
          </a:solidFill>
          <a:latin typeface="+mn-lt"/>
          <a:ea typeface="+mn-ea"/>
          <a:cs typeface="+mn-cs"/>
        </a:defRPr>
      </a:lvl6pPr>
      <a:lvl7pPr marL="3840480" algn="l" defTabSz="1280160" rtl="0" eaLnBrk="1" latinLnBrk="0" hangingPunct="1">
        <a:defRPr sz="2500" kern="1200">
          <a:solidFill>
            <a:schemeClr val="tx1"/>
          </a:solidFill>
          <a:latin typeface="+mn-lt"/>
          <a:ea typeface="+mn-ea"/>
          <a:cs typeface="+mn-cs"/>
        </a:defRPr>
      </a:lvl7pPr>
      <a:lvl8pPr marL="4480560" algn="l" defTabSz="1280160" rtl="0" eaLnBrk="1" latinLnBrk="0" hangingPunct="1">
        <a:defRPr sz="2500" kern="1200">
          <a:solidFill>
            <a:schemeClr val="tx1"/>
          </a:solidFill>
          <a:latin typeface="+mn-lt"/>
          <a:ea typeface="+mn-ea"/>
          <a:cs typeface="+mn-cs"/>
        </a:defRPr>
      </a:lvl8pPr>
      <a:lvl9pPr marL="5120640" algn="l" defTabSz="1280160" rtl="0" eaLnBrk="1" latinLnBrk="0" hangingPunct="1">
        <a:defRPr sz="2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wmf"/><Relationship Id="rId3" Type="http://schemas.openxmlformats.org/officeDocument/2006/relationships/image" Target="../media/image3.png"/><Relationship Id="rId7" Type="http://schemas.openxmlformats.org/officeDocument/2006/relationships/image" Target="../media/image7.wmf"/><Relationship Id="rId2" Type="http://schemas.openxmlformats.org/officeDocument/2006/relationships/image" Target="../media/image2.wmf"/><Relationship Id="rId1" Type="http://schemas.openxmlformats.org/officeDocument/2006/relationships/slideLayout" Target="../slideLayouts/slideLayout1.xml"/><Relationship Id="rId6" Type="http://schemas.openxmlformats.org/officeDocument/2006/relationships/image" Target="../media/image6.wmf"/><Relationship Id="rId5" Type="http://schemas.openxmlformats.org/officeDocument/2006/relationships/image" Target="../media/image5.wmf"/><Relationship Id="rId4" Type="http://schemas.openxmlformats.org/officeDocument/2006/relationships/image" Target="../media/image4.wmf"/><Relationship Id="rId9" Type="http://schemas.openxmlformats.org/officeDocument/2006/relationships/image" Target="../media/image9.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itle 232"/>
          <p:cNvSpPr>
            <a:spLocks noGrp="1"/>
          </p:cNvSpPr>
          <p:nvPr>
            <p:ph type="title"/>
          </p:nvPr>
        </p:nvSpPr>
        <p:spPr>
          <a:xfrm>
            <a:off x="1360240" y="167495"/>
            <a:ext cx="10359400" cy="828000"/>
          </a:xfrm>
        </p:spPr>
        <p:txBody>
          <a:bodyPr/>
          <a:lstStyle/>
          <a:p>
            <a:r>
              <a:rPr lang="en-US" dirty="0"/>
              <a:t>Bending-twist Shape Adaptation By </a:t>
            </a:r>
            <a:r>
              <a:rPr lang="en-US" dirty="0" smtClean="0"/>
              <a:t>Compliant </a:t>
            </a:r>
            <a:r>
              <a:rPr lang="en-US" dirty="0"/>
              <a:t>Chiral Spar Design</a:t>
            </a:r>
            <a:endParaRPr lang="en-GB" dirty="0"/>
          </a:p>
        </p:txBody>
      </p:sp>
      <p:sp>
        <p:nvSpPr>
          <p:cNvPr id="234" name="Text Placeholder 233"/>
          <p:cNvSpPr>
            <a:spLocks noGrp="1"/>
          </p:cNvSpPr>
          <p:nvPr>
            <p:ph type="body" sz="quarter" idx="13"/>
          </p:nvPr>
        </p:nvSpPr>
        <p:spPr>
          <a:xfrm>
            <a:off x="0" y="2424336"/>
            <a:ext cx="4248000" cy="432000"/>
          </a:xfrm>
        </p:spPr>
        <p:txBody>
          <a:bodyPr/>
          <a:lstStyle/>
          <a:p>
            <a:r>
              <a:rPr lang="en-GB" dirty="0" smtClean="0"/>
              <a:t>Introduction</a:t>
            </a:r>
            <a:endParaRPr lang="en-GB" dirty="0"/>
          </a:p>
        </p:txBody>
      </p:sp>
      <p:sp>
        <p:nvSpPr>
          <p:cNvPr id="235" name="Text Placeholder 234"/>
          <p:cNvSpPr>
            <a:spLocks noGrp="1"/>
          </p:cNvSpPr>
          <p:nvPr>
            <p:ph type="body" sz="quarter" idx="14"/>
          </p:nvPr>
        </p:nvSpPr>
        <p:spPr>
          <a:xfrm>
            <a:off x="0" y="1200200"/>
            <a:ext cx="4248000" cy="396000"/>
          </a:xfrm>
        </p:spPr>
        <p:txBody>
          <a:bodyPr/>
          <a:lstStyle/>
          <a:p>
            <a:r>
              <a:rPr lang="en-GB" dirty="0" smtClean="0"/>
              <a:t>Alejandro </a:t>
            </a:r>
            <a:r>
              <a:rPr lang="en-GB" dirty="0" err="1" smtClean="0"/>
              <a:t>Valverde</a:t>
            </a:r>
            <a:r>
              <a:rPr lang="en-GB" dirty="0" smtClean="0"/>
              <a:t> </a:t>
            </a:r>
            <a:r>
              <a:rPr lang="en-GB" dirty="0" err="1" smtClean="0"/>
              <a:t>López</a:t>
            </a:r>
            <a:endParaRPr lang="en-GB" dirty="0"/>
          </a:p>
        </p:txBody>
      </p:sp>
      <p:sp>
        <p:nvSpPr>
          <p:cNvPr id="236" name="Text Placeholder 235"/>
          <p:cNvSpPr>
            <a:spLocks noGrp="1"/>
          </p:cNvSpPr>
          <p:nvPr>
            <p:ph type="body" sz="quarter" idx="16"/>
          </p:nvPr>
        </p:nvSpPr>
        <p:spPr>
          <a:xfrm>
            <a:off x="4240560" y="1200200"/>
            <a:ext cx="4284000" cy="432000"/>
          </a:xfrm>
        </p:spPr>
        <p:txBody>
          <a:bodyPr/>
          <a:lstStyle/>
          <a:p>
            <a:r>
              <a:rPr lang="en-GB" dirty="0" smtClean="0"/>
              <a:t>Approach to Problem</a:t>
            </a:r>
            <a:endParaRPr lang="en-GB" dirty="0"/>
          </a:p>
        </p:txBody>
      </p:sp>
      <p:sp>
        <p:nvSpPr>
          <p:cNvPr id="237" name="Text Placeholder 236"/>
          <p:cNvSpPr>
            <a:spLocks noGrp="1"/>
          </p:cNvSpPr>
          <p:nvPr>
            <p:ph type="body" sz="quarter" idx="17"/>
          </p:nvPr>
        </p:nvSpPr>
        <p:spPr>
          <a:xfrm>
            <a:off x="4248476" y="3265221"/>
            <a:ext cx="2012128" cy="3276360"/>
          </a:xfrm>
        </p:spPr>
        <p:txBody>
          <a:bodyPr/>
          <a:lstStyle/>
          <a:p>
            <a:pPr algn="just"/>
            <a:r>
              <a:rPr lang="en-US" dirty="0" smtClean="0"/>
              <a:t>The aim is to provide a suitable computational environment to achieve in-depth understanding of the proposed working principle and assist the manufacture of a future demonstrator</a:t>
            </a:r>
            <a:r>
              <a:rPr lang="en-US" dirty="0"/>
              <a:t>.</a:t>
            </a:r>
            <a:endParaRPr lang="en-GB" dirty="0"/>
          </a:p>
        </p:txBody>
      </p:sp>
      <p:sp>
        <p:nvSpPr>
          <p:cNvPr id="238" name="Text Placeholder 237"/>
          <p:cNvSpPr>
            <a:spLocks noGrp="1"/>
          </p:cNvSpPr>
          <p:nvPr>
            <p:ph type="body" sz="quarter" idx="18"/>
          </p:nvPr>
        </p:nvSpPr>
        <p:spPr>
          <a:xfrm>
            <a:off x="8545067" y="6349571"/>
            <a:ext cx="4248000" cy="432000"/>
          </a:xfrm>
        </p:spPr>
        <p:txBody>
          <a:bodyPr/>
          <a:lstStyle/>
          <a:p>
            <a:r>
              <a:rPr lang="en-GB" dirty="0" smtClean="0"/>
              <a:t>Conclusions</a:t>
            </a:r>
            <a:endParaRPr lang="en-GB" dirty="0"/>
          </a:p>
        </p:txBody>
      </p:sp>
      <p:sp>
        <p:nvSpPr>
          <p:cNvPr id="239" name="Text Placeholder 238"/>
          <p:cNvSpPr>
            <a:spLocks noGrp="1"/>
          </p:cNvSpPr>
          <p:nvPr>
            <p:ph type="body" sz="quarter" idx="19"/>
          </p:nvPr>
        </p:nvSpPr>
        <p:spPr>
          <a:xfrm>
            <a:off x="4244656" y="4791084"/>
            <a:ext cx="4284000" cy="432000"/>
          </a:xfrm>
        </p:spPr>
        <p:txBody>
          <a:bodyPr/>
          <a:lstStyle/>
          <a:p>
            <a:r>
              <a:rPr lang="en-GB" dirty="0" smtClean="0"/>
              <a:t>Summary of Results</a:t>
            </a:r>
            <a:endParaRPr lang="en-GB" dirty="0"/>
          </a:p>
        </p:txBody>
      </p:sp>
      <p:sp>
        <p:nvSpPr>
          <p:cNvPr id="240" name="Text Placeholder 239"/>
          <p:cNvSpPr>
            <a:spLocks noGrp="1"/>
          </p:cNvSpPr>
          <p:nvPr>
            <p:ph type="body" sz="quarter" idx="20"/>
          </p:nvPr>
        </p:nvSpPr>
        <p:spPr>
          <a:xfrm>
            <a:off x="4244656" y="5221146"/>
            <a:ext cx="4284000" cy="3096344"/>
          </a:xfrm>
        </p:spPr>
        <p:txBody>
          <a:bodyPr/>
          <a:lstStyle/>
          <a:p>
            <a:pPr algn="just"/>
            <a:r>
              <a:rPr lang="en-GB" dirty="0" smtClean="0"/>
              <a:t>Results from the analytical model characterization </a:t>
            </a:r>
            <a:r>
              <a:rPr lang="en-US" dirty="0"/>
              <a:t>anticipate that, once </a:t>
            </a:r>
            <a:r>
              <a:rPr lang="en-US" dirty="0" smtClean="0"/>
              <a:t>the </a:t>
            </a:r>
            <a:r>
              <a:rPr lang="en-US" dirty="0"/>
              <a:t>buckling-induced reduction in shear modulus in the spar is activated, the reduction in flexural stiffness for the wing-box is negligible compared with the reduction in torsional </a:t>
            </a:r>
            <a:r>
              <a:rPr lang="en-US" dirty="0" smtClean="0"/>
              <a:t>stiffness (Fig. 4) . From the simulations carried out using </a:t>
            </a:r>
            <a:r>
              <a:rPr lang="en-US" dirty="0" err="1" smtClean="0"/>
              <a:t>Abaqus</a:t>
            </a:r>
            <a:r>
              <a:rPr lang="en-US" dirty="0" smtClean="0"/>
              <a:t> CAE, it can be seen how the twist induced is nonlinear as a consequence of the buckling phenomena occurrence in the ligaments of the chiral structure (Fig. </a:t>
            </a:r>
            <a:r>
              <a:rPr lang="en-US" dirty="0"/>
              <a:t>5</a:t>
            </a:r>
            <a:r>
              <a:rPr lang="en-US" dirty="0" smtClean="0"/>
              <a:t>). These instabilities become critical in those ligaments located at the root (Fig. 6). </a:t>
            </a:r>
            <a:endParaRPr lang="en-GB" dirty="0"/>
          </a:p>
        </p:txBody>
      </p:sp>
      <p:sp>
        <p:nvSpPr>
          <p:cNvPr id="241" name="Text Placeholder 240"/>
          <p:cNvSpPr>
            <a:spLocks noGrp="1"/>
          </p:cNvSpPr>
          <p:nvPr>
            <p:ph type="body" sz="quarter" idx="21"/>
          </p:nvPr>
        </p:nvSpPr>
        <p:spPr>
          <a:xfrm>
            <a:off x="8553600" y="6733498"/>
            <a:ext cx="4248000" cy="3167984"/>
          </a:xfrm>
        </p:spPr>
        <p:txBody>
          <a:bodyPr/>
          <a:lstStyle/>
          <a:p>
            <a:pPr algn="just"/>
            <a:r>
              <a:rPr lang="en-GB" dirty="0" smtClean="0"/>
              <a:t>The proposed method has been shown to be capable of inducing global twist morphing of a wing-box exploiting local elastic instabilities. </a:t>
            </a:r>
            <a:r>
              <a:rPr lang="en-US" dirty="0"/>
              <a:t>For the baseline configuration of the model, the twist morphing of the wing-box is obtained to be equal to </a:t>
            </a:r>
            <a:r>
              <a:rPr lang="en-US" dirty="0" smtClean="0"/>
              <a:t>   -</a:t>
            </a:r>
            <a:r>
              <a:rPr lang="en-US" dirty="0"/>
              <a:t>1.25 degrees for the nonlinear simulation while the predicted twist for the linear simulation is -0.19 degrees. Results show that considerable </a:t>
            </a:r>
            <a:r>
              <a:rPr lang="en-US" dirty="0" err="1"/>
              <a:t>tailorability</a:t>
            </a:r>
            <a:r>
              <a:rPr lang="en-US" dirty="0"/>
              <a:t> can be achieved through modifications of selected parameters. The </a:t>
            </a:r>
            <a:r>
              <a:rPr lang="en-US" dirty="0" smtClean="0"/>
              <a:t>parameter </a:t>
            </a:r>
            <a:r>
              <a:rPr lang="en-US" dirty="0"/>
              <a:t>that shows to have a bigger influence in the onset and evolution of the elastic </a:t>
            </a:r>
            <a:r>
              <a:rPr lang="en-US" dirty="0" smtClean="0"/>
              <a:t>instabilities</a:t>
            </a:r>
            <a:r>
              <a:rPr lang="en-US" dirty="0"/>
              <a:t> </a:t>
            </a:r>
            <a:r>
              <a:rPr lang="en-US" dirty="0" smtClean="0"/>
              <a:t>is the wing-box thickness (Fig. </a:t>
            </a:r>
            <a:r>
              <a:rPr lang="en-US" dirty="0"/>
              <a:t>7</a:t>
            </a:r>
            <a:r>
              <a:rPr lang="en-US" dirty="0" smtClean="0"/>
              <a:t>).</a:t>
            </a:r>
            <a:endParaRPr lang="en-GB" dirty="0"/>
          </a:p>
        </p:txBody>
      </p:sp>
      <p:sp>
        <p:nvSpPr>
          <p:cNvPr id="242" name="Text Placeholder 241"/>
          <p:cNvSpPr>
            <a:spLocks noGrp="1"/>
          </p:cNvSpPr>
          <p:nvPr>
            <p:ph type="body" sz="quarter" idx="22"/>
          </p:nvPr>
        </p:nvSpPr>
        <p:spPr>
          <a:xfrm>
            <a:off x="0" y="1632248"/>
            <a:ext cx="4248000" cy="720000"/>
          </a:xfrm>
        </p:spPr>
        <p:txBody>
          <a:bodyPr/>
          <a:lstStyle/>
          <a:p>
            <a:r>
              <a:rPr lang="en-GB" sz="1600" dirty="0" smtClean="0"/>
              <a:t>Supervisor – </a:t>
            </a:r>
            <a:r>
              <a:rPr lang="en-GB" sz="1600" dirty="0" err="1" smtClean="0"/>
              <a:t>Dr.</a:t>
            </a:r>
            <a:r>
              <a:rPr lang="en-GB" sz="1600" dirty="0" smtClean="0"/>
              <a:t> Simon Prince (</a:t>
            </a:r>
            <a:r>
              <a:rPr lang="en-GB" sz="1600" dirty="0" err="1" smtClean="0"/>
              <a:t>Cranfield</a:t>
            </a:r>
            <a:r>
              <a:rPr lang="en-GB" sz="1600" dirty="0" smtClean="0"/>
              <a:t>)</a:t>
            </a:r>
          </a:p>
          <a:p>
            <a:r>
              <a:rPr lang="en-GB" sz="1600" dirty="0" smtClean="0"/>
              <a:t>Advisor – Falk </a:t>
            </a:r>
            <a:r>
              <a:rPr lang="en-GB" sz="1600" dirty="0" err="1" smtClean="0"/>
              <a:t>Runkel</a:t>
            </a:r>
            <a:r>
              <a:rPr lang="en-GB" sz="1600" dirty="0" smtClean="0"/>
              <a:t> (ETH) </a:t>
            </a:r>
            <a:endParaRPr lang="en-GB" sz="1600" dirty="0"/>
          </a:p>
        </p:txBody>
      </p:sp>
      <p:sp>
        <p:nvSpPr>
          <p:cNvPr id="243" name="Text Placeholder 242"/>
          <p:cNvSpPr>
            <a:spLocks noGrp="1"/>
          </p:cNvSpPr>
          <p:nvPr>
            <p:ph type="body" sz="quarter" idx="24"/>
          </p:nvPr>
        </p:nvSpPr>
        <p:spPr>
          <a:xfrm>
            <a:off x="0" y="2856384"/>
            <a:ext cx="4248000" cy="3240000"/>
          </a:xfrm>
        </p:spPr>
        <p:txBody>
          <a:bodyPr/>
          <a:lstStyle/>
          <a:p>
            <a:pPr algn="just"/>
            <a:r>
              <a:rPr lang="en-US" dirty="0" smtClean="0"/>
              <a:t>During </a:t>
            </a:r>
            <a:r>
              <a:rPr lang="en-US" dirty="0"/>
              <a:t>certain flight conditions such as gust </a:t>
            </a:r>
            <a:r>
              <a:rPr lang="en-US" dirty="0" smtClean="0"/>
              <a:t>encountering, the </a:t>
            </a:r>
            <a:r>
              <a:rPr lang="en-US" dirty="0"/>
              <a:t>aircraft may </a:t>
            </a:r>
            <a:r>
              <a:rPr lang="en-US" dirty="0" smtClean="0"/>
              <a:t>experience critical </a:t>
            </a:r>
            <a:r>
              <a:rPr lang="en-US" dirty="0"/>
              <a:t>loads that threaten the structural integrity. To </a:t>
            </a:r>
            <a:r>
              <a:rPr lang="en-US" dirty="0" smtClean="0"/>
              <a:t>counteract this </a:t>
            </a:r>
            <a:r>
              <a:rPr lang="en-US" dirty="0"/>
              <a:t>situation, a time-bounded modification of the lift distribution to achieve a reduction in </a:t>
            </a:r>
            <a:r>
              <a:rPr lang="en-US" dirty="0" smtClean="0"/>
              <a:t>the aerodynamic </a:t>
            </a:r>
            <a:r>
              <a:rPr lang="en-US" dirty="0"/>
              <a:t>load is needed. The proposed method aims to control the bending-twist </a:t>
            </a:r>
            <a:r>
              <a:rPr lang="en-US" dirty="0" smtClean="0"/>
              <a:t>coupling of </a:t>
            </a:r>
            <a:r>
              <a:rPr lang="en-US" dirty="0"/>
              <a:t>the wing-box affecting its torsional stiffness. The design of this wing-box incorporates a variable-stiffness adaptive spar implementation. This element is comprised of a lattice of chiral elements that undergo elastic instabilities on its ligaments under certain load, originating a sudden reduction of the shear modulus in the adaptive spar</a:t>
            </a:r>
            <a:r>
              <a:rPr lang="en-US" dirty="0" smtClean="0"/>
              <a:t>. </a:t>
            </a:r>
            <a:r>
              <a:rPr lang="en-US" dirty="0"/>
              <a:t>The modification of the effective shear modulus in this element provokes the wing-box shear center shifting, a consequent modification of the torsional stiffness and, ultimately, a buckling-induced sectional twist in the </a:t>
            </a:r>
            <a:r>
              <a:rPr lang="en-US" dirty="0" smtClean="0"/>
              <a:t>wing-box (Fig. 1). The chiral structures incorporate curved ligaments that increase the bending stiffness and provide additional control the buckling phenomena (Fig. 2).</a:t>
            </a:r>
          </a:p>
          <a:p>
            <a:pPr algn="just"/>
            <a:endParaRPr lang="en-GB"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05255" y="336104"/>
            <a:ext cx="2075581" cy="556371"/>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12768" y="3432448"/>
            <a:ext cx="2376264" cy="1181011"/>
          </a:xfrm>
          <a:prstGeom prst="rect">
            <a:avLst/>
          </a:prstGeom>
        </p:spPr>
      </p:pic>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2123" t="11019" r="8205"/>
          <a:stretch/>
        </p:blipFill>
        <p:spPr>
          <a:xfrm>
            <a:off x="9489153" y="1257300"/>
            <a:ext cx="2481565" cy="1395389"/>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29685" y="2920372"/>
            <a:ext cx="2600500" cy="1501462"/>
          </a:xfrm>
          <a:prstGeom prst="rect">
            <a:avLst/>
          </a:prstGeom>
        </p:spPr>
      </p:pic>
      <p:sp>
        <p:nvSpPr>
          <p:cNvPr id="25" name="Text Placeholder 236"/>
          <p:cNvSpPr txBox="1">
            <a:spLocks/>
          </p:cNvSpPr>
          <p:nvPr/>
        </p:nvSpPr>
        <p:spPr>
          <a:xfrm>
            <a:off x="4244656" y="1704256"/>
            <a:ext cx="4284000" cy="3276360"/>
          </a:xfrm>
          <a:prstGeom prst="rect">
            <a:avLst/>
          </a:prstGeom>
        </p:spPr>
        <p:txBody>
          <a:bodyPr lIns="180000" rIns="180000"/>
          <a:lstStyle>
            <a:lvl1pPr marL="0" indent="0" algn="l" defTabSz="1280160" rtl="0" eaLnBrk="1" latinLnBrk="0" hangingPunct="1">
              <a:spcBef>
                <a:spcPct val="20000"/>
              </a:spcBef>
              <a:buFont typeface="Arial" pitchFamily="34" charset="0"/>
              <a:buNone/>
              <a:defRPr sz="1100" kern="1200" baseline="0">
                <a:solidFill>
                  <a:schemeClr val="tx1"/>
                </a:solidFill>
                <a:latin typeface="Arial" pitchFamily="34" charset="0"/>
                <a:ea typeface="+mn-ea"/>
                <a:cs typeface="Arial" pitchFamily="34" charset="0"/>
              </a:defRPr>
            </a:lvl1pPr>
            <a:lvl2pPr marL="640080" indent="0" algn="l" defTabSz="1280160" rtl="0" eaLnBrk="1" latinLnBrk="0" hangingPunct="1">
              <a:spcBef>
                <a:spcPct val="20000"/>
              </a:spcBef>
              <a:buFont typeface="Arial" pitchFamily="34" charset="0"/>
              <a:buNone/>
              <a:defRPr sz="1100" kern="1200">
                <a:solidFill>
                  <a:schemeClr val="tx1"/>
                </a:solidFill>
                <a:latin typeface="Arial" pitchFamily="34" charset="0"/>
                <a:ea typeface="+mn-ea"/>
                <a:cs typeface="Arial" pitchFamily="34" charset="0"/>
              </a:defRPr>
            </a:lvl2pPr>
            <a:lvl3pPr marL="1280160" indent="0" algn="l" defTabSz="1280160" rtl="0" eaLnBrk="1" latinLnBrk="0" hangingPunct="1">
              <a:spcBef>
                <a:spcPct val="20000"/>
              </a:spcBef>
              <a:buFont typeface="Arial" pitchFamily="34" charset="0"/>
              <a:buNone/>
              <a:defRPr sz="1100" kern="1200">
                <a:solidFill>
                  <a:schemeClr val="tx1"/>
                </a:solidFill>
                <a:latin typeface="Arial" pitchFamily="34" charset="0"/>
                <a:ea typeface="+mn-ea"/>
                <a:cs typeface="Arial" pitchFamily="34" charset="0"/>
              </a:defRPr>
            </a:lvl3pPr>
            <a:lvl4pPr marL="1920240" indent="0" algn="l" defTabSz="1280160" rtl="0" eaLnBrk="1" latinLnBrk="0" hangingPunct="1">
              <a:spcBef>
                <a:spcPct val="20000"/>
              </a:spcBef>
              <a:buFont typeface="Arial" pitchFamily="34" charset="0"/>
              <a:buNone/>
              <a:defRPr sz="1100" kern="1200">
                <a:solidFill>
                  <a:schemeClr val="tx1"/>
                </a:solidFill>
                <a:latin typeface="Arial" pitchFamily="34" charset="0"/>
                <a:ea typeface="+mn-ea"/>
                <a:cs typeface="Arial" pitchFamily="34" charset="0"/>
              </a:defRPr>
            </a:lvl4pPr>
            <a:lvl5pPr marL="2560320" indent="0" algn="l" defTabSz="1280160" rtl="0" eaLnBrk="1" latinLnBrk="0" hangingPunct="1">
              <a:spcBef>
                <a:spcPct val="20000"/>
              </a:spcBef>
              <a:buFont typeface="Arial" pitchFamily="34" charset="0"/>
              <a:buNone/>
              <a:defRPr sz="1100" kern="1200">
                <a:solidFill>
                  <a:schemeClr val="tx1"/>
                </a:solidFill>
                <a:latin typeface="Arial" pitchFamily="34" charset="0"/>
                <a:ea typeface="+mn-ea"/>
                <a:cs typeface="Arial" pitchFamily="34" charset="0"/>
              </a:defRPr>
            </a:lvl5pPr>
            <a:lvl6pPr marL="352044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6052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0060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4068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just"/>
            <a:r>
              <a:rPr lang="en-US" dirty="0" smtClean="0"/>
              <a:t>In the scope of this work, a full model of the whole wing-box with the compliant variable-stiffness spar is studied. Two models are developed, one numerical and another one analytical. The computational model is built in a fully parameterized version using Python scripting and allowing multiple design configuration variations (Fig. 3). The evolution of the buckling phenomena in the structure is characterized and the effect of the different design parameters on the structure pre-buckling and post-buckling response is assessed. </a:t>
            </a:r>
            <a:endParaRPr lang="en-GB" dirty="0"/>
          </a:p>
        </p:txBody>
      </p:sp>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85869" y="4674226"/>
            <a:ext cx="2688133" cy="1643957"/>
          </a:xfrm>
          <a:prstGeom prst="rect">
            <a:avLst/>
          </a:prstGeom>
        </p:spPr>
      </p:pic>
      <p:sp>
        <p:nvSpPr>
          <p:cNvPr id="27" name="Text Placeholder 239"/>
          <p:cNvSpPr txBox="1">
            <a:spLocks/>
          </p:cNvSpPr>
          <p:nvPr/>
        </p:nvSpPr>
        <p:spPr>
          <a:xfrm>
            <a:off x="4255719" y="6769318"/>
            <a:ext cx="1641025" cy="3096344"/>
          </a:xfrm>
          <a:prstGeom prst="rect">
            <a:avLst/>
          </a:prstGeom>
        </p:spPr>
        <p:txBody>
          <a:bodyPr lIns="180000" rIns="180000"/>
          <a:lstStyle>
            <a:lvl1pPr marL="0" indent="0" algn="l" defTabSz="1280160" rtl="0" eaLnBrk="1" latinLnBrk="0" hangingPunct="1">
              <a:spcBef>
                <a:spcPct val="20000"/>
              </a:spcBef>
              <a:buFont typeface="Arial" pitchFamily="34" charset="0"/>
              <a:buNone/>
              <a:defRPr sz="1100" kern="1200" baseline="0">
                <a:solidFill>
                  <a:schemeClr val="tx1"/>
                </a:solidFill>
                <a:latin typeface="Arial" pitchFamily="34" charset="0"/>
                <a:ea typeface="+mn-ea"/>
                <a:cs typeface="Arial" pitchFamily="34" charset="0"/>
              </a:defRPr>
            </a:lvl1pPr>
            <a:lvl2pPr marL="640080" indent="0" algn="l" defTabSz="1280160" rtl="0" eaLnBrk="1" latinLnBrk="0" hangingPunct="1">
              <a:spcBef>
                <a:spcPct val="20000"/>
              </a:spcBef>
              <a:buFont typeface="Arial" pitchFamily="34" charset="0"/>
              <a:buNone/>
              <a:defRPr sz="1100" kern="1200">
                <a:solidFill>
                  <a:schemeClr val="tx1"/>
                </a:solidFill>
                <a:latin typeface="Arial" pitchFamily="34" charset="0"/>
                <a:ea typeface="+mn-ea"/>
                <a:cs typeface="Arial" pitchFamily="34" charset="0"/>
              </a:defRPr>
            </a:lvl2pPr>
            <a:lvl3pPr marL="1280160" indent="0" algn="l" defTabSz="1280160" rtl="0" eaLnBrk="1" latinLnBrk="0" hangingPunct="1">
              <a:spcBef>
                <a:spcPct val="20000"/>
              </a:spcBef>
              <a:buFont typeface="Arial" pitchFamily="34" charset="0"/>
              <a:buNone/>
              <a:defRPr sz="1100" kern="1200">
                <a:solidFill>
                  <a:schemeClr val="tx1"/>
                </a:solidFill>
                <a:latin typeface="Arial" pitchFamily="34" charset="0"/>
                <a:ea typeface="+mn-ea"/>
                <a:cs typeface="Arial" pitchFamily="34" charset="0"/>
              </a:defRPr>
            </a:lvl3pPr>
            <a:lvl4pPr marL="1920240" indent="0" algn="l" defTabSz="1280160" rtl="0" eaLnBrk="1" latinLnBrk="0" hangingPunct="1">
              <a:spcBef>
                <a:spcPct val="20000"/>
              </a:spcBef>
              <a:buFont typeface="Arial" pitchFamily="34" charset="0"/>
              <a:buNone/>
              <a:defRPr sz="1100" kern="1200">
                <a:solidFill>
                  <a:schemeClr val="tx1"/>
                </a:solidFill>
                <a:latin typeface="Arial" pitchFamily="34" charset="0"/>
                <a:ea typeface="+mn-ea"/>
                <a:cs typeface="Arial" pitchFamily="34" charset="0"/>
              </a:defRPr>
            </a:lvl4pPr>
            <a:lvl5pPr marL="2560320" indent="0" algn="l" defTabSz="1280160" rtl="0" eaLnBrk="1" latinLnBrk="0" hangingPunct="1">
              <a:spcBef>
                <a:spcPct val="20000"/>
              </a:spcBef>
              <a:buFont typeface="Arial" pitchFamily="34" charset="0"/>
              <a:buNone/>
              <a:defRPr sz="1100" kern="1200">
                <a:solidFill>
                  <a:schemeClr val="tx1"/>
                </a:solidFill>
                <a:latin typeface="Arial" pitchFamily="34" charset="0"/>
                <a:ea typeface="+mn-ea"/>
                <a:cs typeface="Arial" pitchFamily="34" charset="0"/>
              </a:defRPr>
            </a:lvl5pPr>
            <a:lvl6pPr marL="352044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6052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0060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40680" indent="-320040" algn="l" defTabSz="1280160"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endParaRPr lang="en-GB" dirty="0"/>
          </a:p>
        </p:txBody>
      </p:sp>
      <p:grpSp>
        <p:nvGrpSpPr>
          <p:cNvPr id="14" name="Group 13"/>
          <p:cNvGrpSpPr/>
          <p:nvPr/>
        </p:nvGrpSpPr>
        <p:grpSpPr>
          <a:xfrm>
            <a:off x="4518175" y="6805612"/>
            <a:ext cx="3988865" cy="1727322"/>
            <a:chOff x="4777972" y="6805612"/>
            <a:chExt cx="3988865" cy="1727322"/>
          </a:xfrm>
        </p:grpSpPr>
        <p:pic>
          <p:nvPicPr>
            <p:cNvPr id="21" name="Picture 20"/>
            <p:cNvPicPr>
              <a:picLocks noChangeAspect="1"/>
            </p:cNvPicPr>
            <p:nvPr/>
          </p:nvPicPr>
          <p:blipFill rotWithShape="1">
            <a:blip r:embed="rId7" cstate="print">
              <a:extLst>
                <a:ext uri="{28A0092B-C50C-407E-A947-70E740481C1C}">
                  <a14:useLocalDpi xmlns:a14="http://schemas.microsoft.com/office/drawing/2010/main" val="0"/>
                </a:ext>
              </a:extLst>
            </a:blip>
            <a:srcRect t="5391"/>
            <a:stretch/>
          </p:blipFill>
          <p:spPr>
            <a:xfrm>
              <a:off x="5163722" y="6805612"/>
              <a:ext cx="3217365" cy="1530133"/>
            </a:xfrm>
            <a:prstGeom prst="rect">
              <a:avLst/>
            </a:prstGeom>
          </p:spPr>
        </p:pic>
        <p:sp>
          <p:nvSpPr>
            <p:cNvPr id="13" name="TextBox 12"/>
            <p:cNvSpPr txBox="1"/>
            <p:nvPr/>
          </p:nvSpPr>
          <p:spPr>
            <a:xfrm>
              <a:off x="4777972" y="8317490"/>
              <a:ext cx="3988865" cy="215444"/>
            </a:xfrm>
            <a:prstGeom prst="rect">
              <a:avLst/>
            </a:prstGeom>
            <a:noFill/>
          </p:spPr>
          <p:txBody>
            <a:bodyPr wrap="square" rtlCol="0">
              <a:spAutoFit/>
            </a:bodyPr>
            <a:lstStyle/>
            <a:p>
              <a:pPr algn="ctr"/>
              <a:r>
                <a:rPr lang="en-US" sz="800" b="1" dirty="0" smtClean="0"/>
                <a:t>Fig 4</a:t>
              </a:r>
              <a:r>
                <a:rPr lang="en-US" sz="800" dirty="0" smtClean="0"/>
                <a:t>: Influence of the stiffness ratio on the wing-box twist and bending compliances</a:t>
              </a:r>
              <a:endParaRPr lang="en-US" sz="800" dirty="0"/>
            </a:p>
          </p:txBody>
        </p:sp>
      </p:grpSp>
      <p:grpSp>
        <p:nvGrpSpPr>
          <p:cNvPr id="15" name="Group 14"/>
          <p:cNvGrpSpPr/>
          <p:nvPr/>
        </p:nvGrpSpPr>
        <p:grpSpPr>
          <a:xfrm>
            <a:off x="1400686" y="5952728"/>
            <a:ext cx="3988865" cy="2210762"/>
            <a:chOff x="1400686" y="5952728"/>
            <a:chExt cx="3988865" cy="2210762"/>
          </a:xfrm>
        </p:grpSpPr>
        <p:pic>
          <p:nvPicPr>
            <p:cNvPr id="4" name="Picture 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617564" y="5952728"/>
              <a:ext cx="1555110" cy="1825303"/>
            </a:xfrm>
            <a:prstGeom prst="rect">
              <a:avLst/>
            </a:prstGeom>
          </p:spPr>
        </p:pic>
        <p:sp>
          <p:nvSpPr>
            <p:cNvPr id="30" name="TextBox 29"/>
            <p:cNvSpPr txBox="1"/>
            <p:nvPr/>
          </p:nvSpPr>
          <p:spPr>
            <a:xfrm>
              <a:off x="1400686" y="7824936"/>
              <a:ext cx="3988865" cy="338554"/>
            </a:xfrm>
            <a:prstGeom prst="rect">
              <a:avLst/>
            </a:prstGeom>
            <a:noFill/>
          </p:spPr>
          <p:txBody>
            <a:bodyPr wrap="square" rtlCol="0">
              <a:spAutoFit/>
            </a:bodyPr>
            <a:lstStyle/>
            <a:p>
              <a:pPr algn="ctr"/>
              <a:r>
                <a:rPr lang="en-US" sz="800" b="1" dirty="0" smtClean="0"/>
                <a:t>Fig 2</a:t>
              </a:r>
              <a:r>
                <a:rPr lang="en-US" sz="800" dirty="0" smtClean="0"/>
                <a:t>: Curved ligaments  undergoing </a:t>
              </a:r>
            </a:p>
            <a:p>
              <a:pPr algn="ctr"/>
              <a:r>
                <a:rPr lang="en-US" sz="800" dirty="0" smtClean="0"/>
                <a:t>elastic instabilities</a:t>
              </a:r>
              <a:endParaRPr lang="en-US" sz="800" dirty="0"/>
            </a:p>
          </p:txBody>
        </p:sp>
      </p:grpSp>
      <p:grpSp>
        <p:nvGrpSpPr>
          <p:cNvPr id="16" name="Group 15"/>
          <p:cNvGrpSpPr/>
          <p:nvPr/>
        </p:nvGrpSpPr>
        <p:grpSpPr>
          <a:xfrm>
            <a:off x="-643120" y="6086921"/>
            <a:ext cx="3988865" cy="1928427"/>
            <a:chOff x="-643120" y="6086921"/>
            <a:chExt cx="3988865" cy="1928427"/>
          </a:xfrm>
        </p:grpSpPr>
        <p:pic>
          <p:nvPicPr>
            <p:cNvPr id="3" name="Picture 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85064" y="6086921"/>
              <a:ext cx="2532499" cy="1691110"/>
            </a:xfrm>
            <a:prstGeom prst="rect">
              <a:avLst/>
            </a:prstGeom>
          </p:spPr>
        </p:pic>
        <p:sp>
          <p:nvSpPr>
            <p:cNvPr id="31" name="TextBox 30"/>
            <p:cNvSpPr txBox="1"/>
            <p:nvPr/>
          </p:nvSpPr>
          <p:spPr>
            <a:xfrm>
              <a:off x="-643120" y="7799904"/>
              <a:ext cx="3988865" cy="215444"/>
            </a:xfrm>
            <a:prstGeom prst="rect">
              <a:avLst/>
            </a:prstGeom>
            <a:noFill/>
          </p:spPr>
          <p:txBody>
            <a:bodyPr wrap="square" rtlCol="0">
              <a:spAutoFit/>
            </a:bodyPr>
            <a:lstStyle/>
            <a:p>
              <a:pPr algn="ctr"/>
              <a:r>
                <a:rPr lang="en-US" sz="800" b="1" dirty="0" smtClean="0"/>
                <a:t>Fig 1</a:t>
              </a:r>
              <a:r>
                <a:rPr lang="en-US" sz="800" dirty="0" smtClean="0"/>
                <a:t>: Working principle for the adaptive beam</a:t>
              </a:r>
              <a:endParaRPr lang="en-US" sz="800" dirty="0"/>
            </a:p>
          </p:txBody>
        </p:sp>
      </p:grpSp>
      <p:sp>
        <p:nvSpPr>
          <p:cNvPr id="34" name="TextBox 33"/>
          <p:cNvSpPr txBox="1"/>
          <p:nvPr/>
        </p:nvSpPr>
        <p:spPr>
          <a:xfrm>
            <a:off x="5306467" y="4661649"/>
            <a:ext cx="3988865" cy="215444"/>
          </a:xfrm>
          <a:prstGeom prst="rect">
            <a:avLst/>
          </a:prstGeom>
          <a:noFill/>
        </p:spPr>
        <p:txBody>
          <a:bodyPr wrap="square" rtlCol="0">
            <a:spAutoFit/>
          </a:bodyPr>
          <a:lstStyle/>
          <a:p>
            <a:pPr algn="ctr"/>
            <a:r>
              <a:rPr lang="en-US" sz="800" b="1" dirty="0" smtClean="0"/>
              <a:t>Fig 3</a:t>
            </a:r>
            <a:r>
              <a:rPr lang="en-US" sz="800" dirty="0" smtClean="0"/>
              <a:t>: Computational model</a:t>
            </a:r>
            <a:endParaRPr lang="en-US" sz="800" dirty="0"/>
          </a:p>
        </p:txBody>
      </p:sp>
      <p:sp>
        <p:nvSpPr>
          <p:cNvPr id="35" name="TextBox 34"/>
          <p:cNvSpPr txBox="1"/>
          <p:nvPr/>
        </p:nvSpPr>
        <p:spPr>
          <a:xfrm>
            <a:off x="8735503" y="2652689"/>
            <a:ext cx="3988865" cy="215444"/>
          </a:xfrm>
          <a:prstGeom prst="rect">
            <a:avLst/>
          </a:prstGeom>
          <a:noFill/>
        </p:spPr>
        <p:txBody>
          <a:bodyPr wrap="square" rtlCol="0">
            <a:spAutoFit/>
          </a:bodyPr>
          <a:lstStyle/>
          <a:p>
            <a:pPr algn="ctr"/>
            <a:r>
              <a:rPr lang="en-US" sz="800" b="1" dirty="0" smtClean="0"/>
              <a:t>Fig 5</a:t>
            </a:r>
            <a:r>
              <a:rPr lang="en-US" sz="800" dirty="0"/>
              <a:t>: </a:t>
            </a:r>
            <a:r>
              <a:rPr lang="en-US" sz="800" dirty="0" smtClean="0"/>
              <a:t>Displacement (twist) - force curve </a:t>
            </a:r>
            <a:r>
              <a:rPr lang="en-US" sz="800" dirty="0"/>
              <a:t>for the baseline configuration</a:t>
            </a:r>
          </a:p>
        </p:txBody>
      </p:sp>
      <p:sp>
        <p:nvSpPr>
          <p:cNvPr id="36" name="TextBox 35"/>
          <p:cNvSpPr txBox="1"/>
          <p:nvPr/>
        </p:nvSpPr>
        <p:spPr>
          <a:xfrm>
            <a:off x="8735503" y="4458782"/>
            <a:ext cx="3988865" cy="215444"/>
          </a:xfrm>
          <a:prstGeom prst="rect">
            <a:avLst/>
          </a:prstGeom>
          <a:noFill/>
        </p:spPr>
        <p:txBody>
          <a:bodyPr wrap="square" rtlCol="0">
            <a:spAutoFit/>
          </a:bodyPr>
          <a:lstStyle/>
          <a:p>
            <a:pPr algn="ctr"/>
            <a:r>
              <a:rPr lang="en-US" sz="800" b="1" dirty="0" smtClean="0"/>
              <a:t>Fig 6</a:t>
            </a:r>
            <a:r>
              <a:rPr lang="en-US" sz="800" dirty="0" smtClean="0"/>
              <a:t>: </a:t>
            </a:r>
            <a:r>
              <a:rPr lang="en-GB" sz="800" dirty="0" smtClean="0"/>
              <a:t>Colour contour plot showing deformation due to buckling</a:t>
            </a:r>
            <a:endParaRPr lang="en-GB" sz="800" dirty="0"/>
          </a:p>
        </p:txBody>
      </p:sp>
      <p:sp>
        <p:nvSpPr>
          <p:cNvPr id="37" name="TextBox 36"/>
          <p:cNvSpPr txBox="1"/>
          <p:nvPr/>
        </p:nvSpPr>
        <p:spPr>
          <a:xfrm>
            <a:off x="8735503" y="6239726"/>
            <a:ext cx="3988865" cy="215444"/>
          </a:xfrm>
          <a:prstGeom prst="rect">
            <a:avLst/>
          </a:prstGeom>
          <a:noFill/>
        </p:spPr>
        <p:txBody>
          <a:bodyPr wrap="square" rtlCol="0">
            <a:spAutoFit/>
          </a:bodyPr>
          <a:lstStyle/>
          <a:p>
            <a:pPr algn="ctr"/>
            <a:r>
              <a:rPr lang="en-US" sz="800" b="1" dirty="0" smtClean="0"/>
              <a:t>Fig 7</a:t>
            </a:r>
            <a:r>
              <a:rPr lang="en-US" sz="800" dirty="0" smtClean="0"/>
              <a:t>: </a:t>
            </a:r>
            <a:r>
              <a:rPr lang="en-US" sz="800" dirty="0"/>
              <a:t>Force that induces the structure to collapse as a function of the wing-box thickness</a:t>
            </a:r>
            <a:endParaRPr lang="en-GB" sz="800" dirty="0"/>
          </a:p>
        </p:txBody>
      </p:sp>
    </p:spTree>
    <p:extLst>
      <p:ext uri="{BB962C8B-B14F-4D97-AF65-F5344CB8AC3E}">
        <p14:creationId xmlns:p14="http://schemas.microsoft.com/office/powerpoint/2010/main" val="485482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568</TotalTime>
  <Words>601</Words>
  <Application>Microsoft Office PowerPoint</Application>
  <PresentationFormat>A3 Paper (297x420 mm)</PresentationFormat>
  <Paragraphs>21</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DefusedRegular</vt:lpstr>
      <vt:lpstr>Calibri</vt:lpstr>
      <vt:lpstr>Office Theme</vt:lpstr>
      <vt:lpstr>Bending-twist Shape Adaptation By Compliant Chiral Spar Design</vt:lpstr>
    </vt:vector>
  </TitlesOfParts>
  <Company>Defence Academy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Visiting presenter - Lecturer</dc:creator>
  <cp:lastModifiedBy>Alejandro Valverde</cp:lastModifiedBy>
  <cp:revision>72</cp:revision>
  <cp:lastPrinted>2017-08-23T12:48:04Z</cp:lastPrinted>
  <dcterms:created xsi:type="dcterms:W3CDTF">2012-07-05T15:47:20Z</dcterms:created>
  <dcterms:modified xsi:type="dcterms:W3CDTF">2017-08-23T12:57:38Z</dcterms:modified>
</cp:coreProperties>
</file>

<file path=docProps/thumbnail.jpeg>
</file>